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Garet Bold" charset="1" panose="00000000000000000000"/>
      <p:regular r:id="rId16"/>
    </p:embeddedFont>
    <p:embeddedFont>
      <p:font typeface="Garet" charset="1" panose="00000000000000000000"/>
      <p:regular r:id="rId17"/>
    </p:embeddedFont>
    <p:embeddedFont>
      <p:font typeface="Open Sans" charset="1" panose="00000000000000000000"/>
      <p:regular r:id="rId18"/>
    </p:embeddedFont>
    <p:embeddedFont>
      <p:font typeface="Open Sans Bold" charset="1" panose="000000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2.png" Type="http://schemas.openxmlformats.org/officeDocument/2006/relationships/image"/><Relationship Id="rId4" Target="../media/image2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6.png" Type="http://schemas.openxmlformats.org/officeDocument/2006/relationships/image"/><Relationship Id="rId4" Target="../media/image17.png" Type="http://schemas.openxmlformats.org/officeDocument/2006/relationships/image"/><Relationship Id="rId5" Target="../media/image1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0.png" Type="http://schemas.openxmlformats.org/officeDocument/2006/relationships/image"/><Relationship Id="rId4" Target="../media/image2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280805" y="2967568"/>
            <a:ext cx="1718426" cy="4351865"/>
            <a:chOff x="0" y="0"/>
            <a:chExt cx="452589" cy="114617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52589" cy="1146170"/>
            </a:xfrm>
            <a:custGeom>
              <a:avLst/>
              <a:gdLst/>
              <a:ahLst/>
              <a:cxnLst/>
              <a:rect r="r" b="b" t="t" l="l"/>
              <a:pathLst>
                <a:path h="1146170" w="452589">
                  <a:moveTo>
                    <a:pt x="112631" y="0"/>
                  </a:moveTo>
                  <a:lnTo>
                    <a:pt x="339958" y="0"/>
                  </a:lnTo>
                  <a:cubicBezTo>
                    <a:pt x="369830" y="0"/>
                    <a:pt x="398478" y="11866"/>
                    <a:pt x="419601" y="32989"/>
                  </a:cubicBezTo>
                  <a:cubicBezTo>
                    <a:pt x="440723" y="54111"/>
                    <a:pt x="452589" y="82759"/>
                    <a:pt x="452589" y="112631"/>
                  </a:cubicBezTo>
                  <a:lnTo>
                    <a:pt x="452589" y="1033539"/>
                  </a:lnTo>
                  <a:cubicBezTo>
                    <a:pt x="452589" y="1063411"/>
                    <a:pt x="440723" y="1092059"/>
                    <a:pt x="419601" y="1113181"/>
                  </a:cubicBezTo>
                  <a:cubicBezTo>
                    <a:pt x="398478" y="1134304"/>
                    <a:pt x="369830" y="1146170"/>
                    <a:pt x="339958" y="1146170"/>
                  </a:cubicBezTo>
                  <a:lnTo>
                    <a:pt x="112631" y="1146170"/>
                  </a:lnTo>
                  <a:cubicBezTo>
                    <a:pt x="82759" y="1146170"/>
                    <a:pt x="54111" y="1134304"/>
                    <a:pt x="32989" y="1113181"/>
                  </a:cubicBezTo>
                  <a:cubicBezTo>
                    <a:pt x="11866" y="1092059"/>
                    <a:pt x="0" y="1063411"/>
                    <a:pt x="0" y="1033539"/>
                  </a:cubicBezTo>
                  <a:lnTo>
                    <a:pt x="0" y="112631"/>
                  </a:lnTo>
                  <a:cubicBezTo>
                    <a:pt x="0" y="82759"/>
                    <a:pt x="11866" y="54111"/>
                    <a:pt x="32989" y="32989"/>
                  </a:cubicBezTo>
                  <a:cubicBezTo>
                    <a:pt x="54111" y="11866"/>
                    <a:pt x="82759" y="0"/>
                    <a:pt x="11263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03060">
                    <a:alpha val="100000"/>
                  </a:srgbClr>
                </a:gs>
                <a:gs pos="100000">
                  <a:srgbClr val="003060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52589" cy="11842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596188" y="-251375"/>
            <a:ext cx="8091523" cy="10923738"/>
            <a:chOff x="0" y="0"/>
            <a:chExt cx="2131101" cy="287703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131101" cy="2877034"/>
            </a:xfrm>
            <a:custGeom>
              <a:avLst/>
              <a:gdLst/>
              <a:ahLst/>
              <a:cxnLst/>
              <a:rect r="r" b="b" t="t" l="l"/>
              <a:pathLst>
                <a:path h="2877034" w="2131101">
                  <a:moveTo>
                    <a:pt x="0" y="0"/>
                  </a:moveTo>
                  <a:lnTo>
                    <a:pt x="2131101" y="0"/>
                  </a:lnTo>
                  <a:lnTo>
                    <a:pt x="2131101" y="2877034"/>
                  </a:lnTo>
                  <a:lnTo>
                    <a:pt x="0" y="2877034"/>
                  </a:lnTo>
                  <a:close/>
                </a:path>
              </a:pathLst>
            </a:custGeom>
            <a:gradFill rotWithShape="true">
              <a:gsLst>
                <a:gs pos="0">
                  <a:srgbClr val="003060">
                    <a:alpha val="0"/>
                  </a:srgbClr>
                </a:gs>
                <a:gs pos="50000">
                  <a:srgbClr val="003060">
                    <a:alpha val="100000"/>
                  </a:srgbClr>
                </a:gs>
                <a:gs pos="100000">
                  <a:srgbClr val="00306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131101" cy="29151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864416" y="2866154"/>
            <a:ext cx="8199301" cy="46962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88"/>
              </a:lnSpc>
            </a:pPr>
            <a:r>
              <a:rPr lang="en-US" sz="9097" b="true">
                <a:solidFill>
                  <a:srgbClr val="003060"/>
                </a:solidFill>
                <a:latin typeface="Garet Bold"/>
                <a:ea typeface="Garet Bold"/>
                <a:cs typeface="Garet Bold"/>
                <a:sym typeface="Garet Bold"/>
              </a:rPr>
              <a:t>HYBRID RULE-BASED DETECTION FRAMEWORK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0635217" y="-107684"/>
            <a:ext cx="9358058" cy="10780047"/>
          </a:xfrm>
          <a:custGeom>
            <a:avLst/>
            <a:gdLst/>
            <a:ahLst/>
            <a:cxnLst/>
            <a:rect r="r" b="b" t="t" l="l"/>
            <a:pathLst>
              <a:path h="10780047" w="9358058">
                <a:moveTo>
                  <a:pt x="0" y="0"/>
                </a:moveTo>
                <a:lnTo>
                  <a:pt x="9358058" y="0"/>
                </a:lnTo>
                <a:lnTo>
                  <a:pt x="9358058" y="10780047"/>
                </a:lnTo>
                <a:lnTo>
                  <a:pt x="0" y="107800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</a:blip>
            <a:stretch>
              <a:fillRect l="0" t="0" r="-15339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8068922" y="2411783"/>
            <a:ext cx="7566448" cy="7556990"/>
          </a:xfrm>
          <a:custGeom>
            <a:avLst/>
            <a:gdLst/>
            <a:ahLst/>
            <a:cxnLst/>
            <a:rect r="r" b="b" t="t" l="l"/>
            <a:pathLst>
              <a:path h="7556990" w="7566448">
                <a:moveTo>
                  <a:pt x="0" y="0"/>
                </a:moveTo>
                <a:lnTo>
                  <a:pt x="7566447" y="0"/>
                </a:lnTo>
                <a:lnTo>
                  <a:pt x="7566447" y="7556990"/>
                </a:lnTo>
                <a:lnTo>
                  <a:pt x="0" y="75569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3000"/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9410890" y="220822"/>
            <a:ext cx="8877110" cy="8432540"/>
            <a:chOff x="0" y="0"/>
            <a:chExt cx="855651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55651" cy="812800"/>
            </a:xfrm>
            <a:custGeom>
              <a:avLst/>
              <a:gdLst/>
              <a:ahLst/>
              <a:cxnLst/>
              <a:rect r="r" b="b" t="t" l="l"/>
              <a:pathLst>
                <a:path h="812800" w="855651">
                  <a:moveTo>
                    <a:pt x="427826" y="0"/>
                  </a:moveTo>
                  <a:lnTo>
                    <a:pt x="855651" y="406400"/>
                  </a:lnTo>
                  <a:lnTo>
                    <a:pt x="427826" y="812800"/>
                  </a:lnTo>
                  <a:lnTo>
                    <a:pt x="0" y="406400"/>
                  </a:lnTo>
                  <a:lnTo>
                    <a:pt x="427826" y="0"/>
                  </a:lnTo>
                  <a:close/>
                </a:path>
              </a:pathLst>
            </a:custGeom>
            <a:blipFill>
              <a:blip r:embed="rId4"/>
              <a:stretch>
                <a:fillRect l="-22362" t="0" r="-22362" b="0"/>
              </a:stretch>
            </a:blipFill>
            <a:ln w="76200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name="Group 14" id="14"/>
          <p:cNvGrpSpPr/>
          <p:nvPr/>
        </p:nvGrpSpPr>
        <p:grpSpPr>
          <a:xfrm rot="0">
            <a:off x="10063717" y="4437092"/>
            <a:ext cx="5094067" cy="5094067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blipFill>
              <a:blip r:embed="rId5"/>
              <a:stretch>
                <a:fillRect l="-31120" t="0" r="-31120" b="0"/>
              </a:stretch>
            </a:blipFill>
            <a:ln w="76200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name="Freeform 16" id="16"/>
          <p:cNvSpPr/>
          <p:nvPr/>
        </p:nvSpPr>
        <p:spPr>
          <a:xfrm flipH="false" flipV="false" rot="0">
            <a:off x="484590" y="200142"/>
            <a:ext cx="4112824" cy="2056412"/>
          </a:xfrm>
          <a:custGeom>
            <a:avLst/>
            <a:gdLst/>
            <a:ahLst/>
            <a:cxnLst/>
            <a:rect r="r" b="b" t="t" l="l"/>
            <a:pathLst>
              <a:path h="2056412" w="4112824">
                <a:moveTo>
                  <a:pt x="0" y="0"/>
                </a:moveTo>
                <a:lnTo>
                  <a:pt x="4112824" y="0"/>
                </a:lnTo>
                <a:lnTo>
                  <a:pt x="4112824" y="2056412"/>
                </a:lnTo>
                <a:lnTo>
                  <a:pt x="0" y="20564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485735" y="9559806"/>
            <a:ext cx="7583186" cy="396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Amaar,  Dayum,   Ebrima,   Shivanghi,   Jahnavi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008299" y="7914857"/>
            <a:ext cx="4538058" cy="738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19"/>
              </a:lnSpc>
            </a:pPr>
            <a:r>
              <a:rPr lang="en-US" sz="4299" b="tru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GROUP 3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280805" y="2967568"/>
            <a:ext cx="1309505" cy="4351865"/>
            <a:chOff x="0" y="0"/>
            <a:chExt cx="344890" cy="114617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44890" cy="1146170"/>
            </a:xfrm>
            <a:custGeom>
              <a:avLst/>
              <a:gdLst/>
              <a:ahLst/>
              <a:cxnLst/>
              <a:rect r="r" b="b" t="t" l="l"/>
              <a:pathLst>
                <a:path h="1146170" w="344890">
                  <a:moveTo>
                    <a:pt x="147802" y="0"/>
                  </a:moveTo>
                  <a:lnTo>
                    <a:pt x="197088" y="0"/>
                  </a:lnTo>
                  <a:cubicBezTo>
                    <a:pt x="236288" y="0"/>
                    <a:pt x="273882" y="15572"/>
                    <a:pt x="301600" y="43290"/>
                  </a:cubicBezTo>
                  <a:cubicBezTo>
                    <a:pt x="329318" y="71009"/>
                    <a:pt x="344890" y="108603"/>
                    <a:pt x="344890" y="147802"/>
                  </a:cubicBezTo>
                  <a:lnTo>
                    <a:pt x="344890" y="998368"/>
                  </a:lnTo>
                  <a:cubicBezTo>
                    <a:pt x="344890" y="1037567"/>
                    <a:pt x="329318" y="1075162"/>
                    <a:pt x="301600" y="1102880"/>
                  </a:cubicBezTo>
                  <a:cubicBezTo>
                    <a:pt x="273882" y="1130598"/>
                    <a:pt x="236288" y="1146170"/>
                    <a:pt x="197088" y="1146170"/>
                  </a:cubicBezTo>
                  <a:lnTo>
                    <a:pt x="147802" y="1146170"/>
                  </a:lnTo>
                  <a:cubicBezTo>
                    <a:pt x="108603" y="1146170"/>
                    <a:pt x="71009" y="1130598"/>
                    <a:pt x="43290" y="1102880"/>
                  </a:cubicBezTo>
                  <a:cubicBezTo>
                    <a:pt x="15572" y="1075162"/>
                    <a:pt x="0" y="1037567"/>
                    <a:pt x="0" y="998368"/>
                  </a:cubicBezTo>
                  <a:lnTo>
                    <a:pt x="0" y="147802"/>
                  </a:lnTo>
                  <a:cubicBezTo>
                    <a:pt x="0" y="108603"/>
                    <a:pt x="15572" y="71009"/>
                    <a:pt x="43290" y="43290"/>
                  </a:cubicBezTo>
                  <a:cubicBezTo>
                    <a:pt x="71009" y="15572"/>
                    <a:pt x="108603" y="0"/>
                    <a:pt x="147802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03060">
                    <a:alpha val="100000"/>
                  </a:srgbClr>
                </a:gs>
                <a:gs pos="100000">
                  <a:srgbClr val="003060">
                    <a:alpha val="0"/>
                  </a:srgbClr>
                </a:gs>
              </a:gsLst>
              <a:lin ang="540000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44890" cy="11842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7072387" y="802308"/>
            <a:ext cx="373825" cy="1489884"/>
          </a:xfrm>
          <a:custGeom>
            <a:avLst/>
            <a:gdLst/>
            <a:ahLst/>
            <a:cxnLst/>
            <a:rect r="r" b="b" t="t" l="l"/>
            <a:pathLst>
              <a:path h="1489884" w="373825">
                <a:moveTo>
                  <a:pt x="0" y="0"/>
                </a:moveTo>
                <a:lnTo>
                  <a:pt x="373826" y="0"/>
                </a:lnTo>
                <a:lnTo>
                  <a:pt x="373826" y="1489884"/>
                </a:lnTo>
                <a:lnTo>
                  <a:pt x="0" y="14898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672058" y="1257300"/>
            <a:ext cx="12226153" cy="13407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046"/>
              </a:lnSpc>
            </a:pPr>
            <a:r>
              <a:rPr lang="en-US" sz="10357" b="true">
                <a:solidFill>
                  <a:srgbClr val="003060"/>
                </a:solidFill>
                <a:latin typeface="Garet Bold"/>
                <a:ea typeface="Garet Bold"/>
                <a:cs typeface="Garet Bold"/>
                <a:sym typeface="Garet Bold"/>
              </a:rPr>
              <a:t>CONCLUSION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971337" y="3239080"/>
            <a:ext cx="14636948" cy="2555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26112" indent="-313056" lvl="1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03060"/>
                </a:solidFill>
                <a:latin typeface="Open Sans"/>
                <a:ea typeface="Open Sans"/>
                <a:cs typeface="Open Sans"/>
                <a:sym typeface="Open Sans"/>
              </a:rPr>
              <a:t>A rainfall-aware hybrid rule-based detection framework was developed.</a:t>
            </a:r>
          </a:p>
          <a:p>
            <a:pPr algn="l" marL="626112" indent="-313056" lvl="1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03060"/>
                </a:solidFill>
                <a:latin typeface="Open Sans"/>
                <a:ea typeface="Open Sans"/>
                <a:cs typeface="Open Sans"/>
                <a:sym typeface="Open Sans"/>
              </a:rPr>
              <a:t>The system applies adaptive rolling statistical baselines per CSO site.</a:t>
            </a:r>
          </a:p>
          <a:p>
            <a:pPr algn="l" marL="626112" indent="-313056" lvl="1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03060"/>
                </a:solidFill>
                <a:latin typeface="Open Sans"/>
                <a:ea typeface="Open Sans"/>
                <a:cs typeface="Open Sans"/>
                <a:sym typeface="Open Sans"/>
              </a:rPr>
              <a:t>Rainfall filtering and persistence logic reduce false alarms.</a:t>
            </a:r>
          </a:p>
          <a:p>
            <a:pPr algn="l" marL="626112" indent="-313056" lvl="1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03060"/>
                </a:solidFill>
                <a:latin typeface="Open Sans"/>
                <a:ea typeface="Open Sans"/>
                <a:cs typeface="Open Sans"/>
                <a:sym typeface="Open Sans"/>
              </a:rPr>
              <a:t>Structured blockage alerts are generated with start time, end time, and duration.</a:t>
            </a:r>
          </a:p>
          <a:p>
            <a:pPr algn="l" marL="626112" indent="-313056" lvl="1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03060"/>
                </a:solidFill>
                <a:latin typeface="Open Sans"/>
                <a:ea typeface="Open Sans"/>
                <a:cs typeface="Open Sans"/>
                <a:sym typeface="Open Sans"/>
              </a:rPr>
              <a:t>The framework is interpretable, scalable, and suitable for operational deployment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934988" y="7548032"/>
            <a:ext cx="12226153" cy="13407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046"/>
              </a:lnSpc>
            </a:pPr>
            <a:r>
              <a:rPr lang="en-US" sz="10357" b="true">
                <a:solidFill>
                  <a:srgbClr val="003060"/>
                </a:solidFill>
                <a:latin typeface="Garet Bold"/>
                <a:ea typeface="Garet Bold"/>
                <a:cs typeface="Garet Bold"/>
                <a:sym typeface="Garet Bold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07178" y="9039041"/>
            <a:ext cx="8162329" cy="1592157"/>
            <a:chOff x="0" y="0"/>
            <a:chExt cx="2149749" cy="41933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149749" cy="419334"/>
            </a:xfrm>
            <a:custGeom>
              <a:avLst/>
              <a:gdLst/>
              <a:ahLst/>
              <a:cxnLst/>
              <a:rect r="r" b="b" t="t" l="l"/>
              <a:pathLst>
                <a:path h="419334" w="2149749">
                  <a:moveTo>
                    <a:pt x="15176" y="0"/>
                  </a:moveTo>
                  <a:lnTo>
                    <a:pt x="2134573" y="0"/>
                  </a:lnTo>
                  <a:cubicBezTo>
                    <a:pt x="2138598" y="0"/>
                    <a:pt x="2142458" y="1599"/>
                    <a:pt x="2145304" y="4445"/>
                  </a:cubicBezTo>
                  <a:cubicBezTo>
                    <a:pt x="2148150" y="7291"/>
                    <a:pt x="2149749" y="11151"/>
                    <a:pt x="2149749" y="15176"/>
                  </a:cubicBezTo>
                  <a:lnTo>
                    <a:pt x="2149749" y="404158"/>
                  </a:lnTo>
                  <a:cubicBezTo>
                    <a:pt x="2149749" y="408183"/>
                    <a:pt x="2148150" y="412043"/>
                    <a:pt x="2145304" y="414889"/>
                  </a:cubicBezTo>
                  <a:cubicBezTo>
                    <a:pt x="2142458" y="417735"/>
                    <a:pt x="2138598" y="419334"/>
                    <a:pt x="2134573" y="419334"/>
                  </a:cubicBezTo>
                  <a:lnTo>
                    <a:pt x="15176" y="419334"/>
                  </a:lnTo>
                  <a:cubicBezTo>
                    <a:pt x="6794" y="419334"/>
                    <a:pt x="0" y="412539"/>
                    <a:pt x="0" y="404158"/>
                  </a:cubicBezTo>
                  <a:lnTo>
                    <a:pt x="0" y="15176"/>
                  </a:lnTo>
                  <a:cubicBezTo>
                    <a:pt x="0" y="11151"/>
                    <a:pt x="1599" y="7291"/>
                    <a:pt x="4445" y="4445"/>
                  </a:cubicBezTo>
                  <a:cubicBezTo>
                    <a:pt x="7291" y="1599"/>
                    <a:pt x="11151" y="0"/>
                    <a:pt x="15176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03060">
                    <a:alpha val="0"/>
                  </a:srgbClr>
                </a:gs>
                <a:gs pos="100000">
                  <a:srgbClr val="003060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2149749" cy="4764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9923912" y="-250852"/>
            <a:ext cx="8741633" cy="1132122"/>
            <a:chOff x="0" y="0"/>
            <a:chExt cx="2302323" cy="29817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302323" cy="298172"/>
            </a:xfrm>
            <a:custGeom>
              <a:avLst/>
              <a:gdLst/>
              <a:ahLst/>
              <a:cxnLst/>
              <a:rect r="r" b="b" t="t" l="l"/>
              <a:pathLst>
                <a:path h="298172" w="2302323">
                  <a:moveTo>
                    <a:pt x="14170" y="0"/>
                  </a:moveTo>
                  <a:lnTo>
                    <a:pt x="2288153" y="0"/>
                  </a:lnTo>
                  <a:cubicBezTo>
                    <a:pt x="2291911" y="0"/>
                    <a:pt x="2295515" y="1493"/>
                    <a:pt x="2298173" y="4150"/>
                  </a:cubicBezTo>
                  <a:cubicBezTo>
                    <a:pt x="2300830" y="6808"/>
                    <a:pt x="2302323" y="10412"/>
                    <a:pt x="2302323" y="14170"/>
                  </a:cubicBezTo>
                  <a:lnTo>
                    <a:pt x="2302323" y="284002"/>
                  </a:lnTo>
                  <a:cubicBezTo>
                    <a:pt x="2302323" y="287760"/>
                    <a:pt x="2300830" y="291364"/>
                    <a:pt x="2298173" y="294022"/>
                  </a:cubicBezTo>
                  <a:cubicBezTo>
                    <a:pt x="2295515" y="296679"/>
                    <a:pt x="2291911" y="298172"/>
                    <a:pt x="2288153" y="298172"/>
                  </a:cubicBezTo>
                  <a:lnTo>
                    <a:pt x="14170" y="298172"/>
                  </a:lnTo>
                  <a:cubicBezTo>
                    <a:pt x="10412" y="298172"/>
                    <a:pt x="6808" y="296679"/>
                    <a:pt x="4150" y="294022"/>
                  </a:cubicBezTo>
                  <a:cubicBezTo>
                    <a:pt x="1493" y="291364"/>
                    <a:pt x="0" y="287760"/>
                    <a:pt x="0" y="284002"/>
                  </a:cubicBezTo>
                  <a:lnTo>
                    <a:pt x="0" y="14170"/>
                  </a:lnTo>
                  <a:cubicBezTo>
                    <a:pt x="0" y="10412"/>
                    <a:pt x="1493" y="6808"/>
                    <a:pt x="4150" y="4150"/>
                  </a:cubicBezTo>
                  <a:cubicBezTo>
                    <a:pt x="6808" y="1493"/>
                    <a:pt x="10412" y="0"/>
                    <a:pt x="1417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03060">
                    <a:alpha val="100000"/>
                  </a:srgbClr>
                </a:gs>
                <a:gs pos="100000">
                  <a:srgbClr val="003060">
                    <a:alpha val="0"/>
                  </a:srgbClr>
                </a:gs>
              </a:gsLst>
              <a:lin ang="540000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2302323" cy="3553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0183448" y="3217294"/>
            <a:ext cx="1061962" cy="1061962"/>
          </a:xfrm>
          <a:custGeom>
            <a:avLst/>
            <a:gdLst/>
            <a:ahLst/>
            <a:cxnLst/>
            <a:rect r="r" b="b" t="t" l="l"/>
            <a:pathLst>
              <a:path h="1061962" w="1061962">
                <a:moveTo>
                  <a:pt x="0" y="0"/>
                </a:moveTo>
                <a:lnTo>
                  <a:pt x="1061961" y="0"/>
                </a:lnTo>
                <a:lnTo>
                  <a:pt x="1061961" y="1061962"/>
                </a:lnTo>
                <a:lnTo>
                  <a:pt x="0" y="10619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283668" y="4645056"/>
            <a:ext cx="861521" cy="1176138"/>
          </a:xfrm>
          <a:custGeom>
            <a:avLst/>
            <a:gdLst/>
            <a:ahLst/>
            <a:cxnLst/>
            <a:rect r="r" b="b" t="t" l="l"/>
            <a:pathLst>
              <a:path h="1176138" w="861521">
                <a:moveTo>
                  <a:pt x="0" y="0"/>
                </a:moveTo>
                <a:lnTo>
                  <a:pt x="861521" y="0"/>
                </a:lnTo>
                <a:lnTo>
                  <a:pt x="861521" y="1176138"/>
                </a:lnTo>
                <a:lnTo>
                  <a:pt x="0" y="11761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327481" y="6183144"/>
            <a:ext cx="917928" cy="1032831"/>
          </a:xfrm>
          <a:custGeom>
            <a:avLst/>
            <a:gdLst/>
            <a:ahLst/>
            <a:cxnLst/>
            <a:rect r="r" b="b" t="t" l="l"/>
            <a:pathLst>
              <a:path h="1032831" w="917928">
                <a:moveTo>
                  <a:pt x="0" y="0"/>
                </a:moveTo>
                <a:lnTo>
                  <a:pt x="917928" y="0"/>
                </a:lnTo>
                <a:lnTo>
                  <a:pt x="917928" y="1032831"/>
                </a:lnTo>
                <a:lnTo>
                  <a:pt x="0" y="10328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327481" y="7949400"/>
            <a:ext cx="1163269" cy="817197"/>
          </a:xfrm>
          <a:custGeom>
            <a:avLst/>
            <a:gdLst/>
            <a:ahLst/>
            <a:cxnLst/>
            <a:rect r="r" b="b" t="t" l="l"/>
            <a:pathLst>
              <a:path h="817197" w="1163269">
                <a:moveTo>
                  <a:pt x="0" y="0"/>
                </a:moveTo>
                <a:lnTo>
                  <a:pt x="1163269" y="0"/>
                </a:lnTo>
                <a:lnTo>
                  <a:pt x="1163269" y="817196"/>
                </a:lnTo>
                <a:lnTo>
                  <a:pt x="0" y="8171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1617280" y="1467933"/>
            <a:ext cx="6387530" cy="7571109"/>
            <a:chOff x="0" y="0"/>
            <a:chExt cx="8516706" cy="10094811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152400"/>
              <a:ext cx="8516706" cy="25195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101"/>
                </a:lnSpc>
              </a:pPr>
              <a:r>
                <a:rPr lang="en-US" sz="7321" b="true">
                  <a:solidFill>
                    <a:srgbClr val="00306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PROBLEM CONTEXT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2932064"/>
              <a:ext cx="8015543" cy="71627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613361" indent="-306680" lvl="1">
                <a:lnSpc>
                  <a:spcPts val="3977"/>
                </a:lnSpc>
                <a:buFont typeface="Arial"/>
                <a:buChar char="•"/>
              </a:pPr>
              <a:r>
                <a:rPr lang="en-US" sz="284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</a:t>
              </a:r>
              <a:r>
                <a:rPr lang="en-US" sz="284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ewer blockages cause flooding and environmental damage</a:t>
              </a:r>
            </a:p>
            <a:p>
              <a:pPr algn="l" marL="613361" indent="-306680" lvl="1">
                <a:lnSpc>
                  <a:spcPts val="3977"/>
                </a:lnSpc>
                <a:buFont typeface="Arial"/>
                <a:buChar char="•"/>
              </a:pPr>
              <a:r>
                <a:rPr lang="en-US" sz="284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Need early detection</a:t>
              </a:r>
            </a:p>
            <a:p>
              <a:pPr algn="l" marL="613361" indent="-306680" lvl="1">
                <a:lnSpc>
                  <a:spcPts val="3977"/>
                </a:lnSpc>
                <a:buFont typeface="Arial"/>
                <a:buChar char="•"/>
              </a:pPr>
              <a:r>
                <a:rPr lang="en-US" sz="284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Rainfall complicates detection</a:t>
              </a:r>
            </a:p>
            <a:p>
              <a:pPr algn="l" marL="613361" indent="-306680" lvl="1">
                <a:lnSpc>
                  <a:spcPts val="3977"/>
                </a:lnSpc>
                <a:buFont typeface="Arial"/>
                <a:buChar char="•"/>
              </a:pPr>
              <a:r>
                <a:rPr lang="en-US" sz="284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Client wants automated alert generation.</a:t>
              </a:r>
            </a:p>
            <a:p>
              <a:pPr algn="l">
                <a:lnSpc>
                  <a:spcPts val="3977"/>
                </a:lnSpc>
              </a:pPr>
            </a:p>
            <a:p>
              <a:pPr algn="l">
                <a:lnSpc>
                  <a:spcPts val="3977"/>
                </a:lnSpc>
              </a:pPr>
              <a:r>
                <a:rPr lang="en-US" sz="284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The main challenge is distinguishing real blockages from rainfall-driven level increases.</a:t>
              </a:r>
            </a:p>
            <a:p>
              <a:pPr algn="l">
                <a:lnSpc>
                  <a:spcPts val="3212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1691911" y="3160144"/>
            <a:ext cx="5947407" cy="1362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Deve</a:t>
            </a: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lop interpretable alerting algorithm</a:t>
            </a:r>
          </a:p>
          <a:p>
            <a:pPr algn="l">
              <a:lnSpc>
                <a:spcPts val="3640"/>
              </a:lnSpc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11691911" y="4784815"/>
            <a:ext cx="4895688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ite-specific detection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691911" y="6369190"/>
            <a:ext cx="4895688" cy="90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</a:t>
            </a: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ainfall-aware filtering</a:t>
            </a:r>
          </a:p>
          <a:p>
            <a:pPr algn="l">
              <a:lnSpc>
                <a:spcPts val="3640"/>
              </a:lnSpc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11691911" y="7950974"/>
            <a:ext cx="4895688" cy="90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enerate structured alerts</a:t>
            </a:r>
          </a:p>
          <a:p>
            <a:pPr algn="l">
              <a:lnSpc>
                <a:spcPts val="3640"/>
              </a:lnSpc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10220792" y="1620333"/>
            <a:ext cx="7038508" cy="8624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99"/>
              </a:lnSpc>
            </a:pPr>
            <a:r>
              <a:rPr lang="en-US" b="true" sz="6700">
                <a:solidFill>
                  <a:srgbClr val="003060"/>
                </a:solidFill>
                <a:latin typeface="Garet Bold"/>
                <a:ea typeface="Garet Bold"/>
                <a:cs typeface="Garet Bold"/>
                <a:sym typeface="Garet Bold"/>
              </a:rPr>
              <a:t>OBJECTIVES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1028700"/>
            <a:ext cx="8462259" cy="8381727"/>
            <a:chOff x="0" y="0"/>
            <a:chExt cx="959567" cy="95043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59567" cy="950435"/>
            </a:xfrm>
            <a:custGeom>
              <a:avLst/>
              <a:gdLst/>
              <a:ahLst/>
              <a:cxnLst/>
              <a:rect r="r" b="b" t="t" l="l"/>
              <a:pathLst>
                <a:path h="950435" w="959567">
                  <a:moveTo>
                    <a:pt x="0" y="0"/>
                  </a:moveTo>
                  <a:lnTo>
                    <a:pt x="959567" y="0"/>
                  </a:lnTo>
                  <a:lnTo>
                    <a:pt x="959567" y="950435"/>
                  </a:lnTo>
                  <a:lnTo>
                    <a:pt x="0" y="950435"/>
                  </a:lnTo>
                  <a:close/>
                </a:path>
              </a:pathLst>
            </a:custGeom>
            <a:blipFill>
              <a:blip r:embed="rId2"/>
              <a:stretch>
                <a:fillRect l="0" t="-480" r="0" b="-48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-618801" y="-297241"/>
            <a:ext cx="1647501" cy="10968002"/>
            <a:chOff x="0" y="0"/>
            <a:chExt cx="433910" cy="288869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33910" cy="2888692"/>
            </a:xfrm>
            <a:custGeom>
              <a:avLst/>
              <a:gdLst/>
              <a:ahLst/>
              <a:cxnLst/>
              <a:rect r="r" b="b" t="t" l="l"/>
              <a:pathLst>
                <a:path h="2888692" w="433910">
                  <a:moveTo>
                    <a:pt x="0" y="0"/>
                  </a:moveTo>
                  <a:lnTo>
                    <a:pt x="433910" y="0"/>
                  </a:lnTo>
                  <a:lnTo>
                    <a:pt x="433910" y="2888692"/>
                  </a:lnTo>
                  <a:lnTo>
                    <a:pt x="0" y="2888692"/>
                  </a:lnTo>
                  <a:close/>
                </a:path>
              </a:pathLst>
            </a:custGeom>
            <a:gradFill rotWithShape="true">
              <a:gsLst>
                <a:gs pos="0">
                  <a:srgbClr val="003060">
                    <a:alpha val="100000"/>
                  </a:srgbClr>
                </a:gs>
                <a:gs pos="100000">
                  <a:srgbClr val="003060">
                    <a:alpha val="0"/>
                  </a:srgbClr>
                </a:gs>
              </a:gsLst>
              <a:lin ang="5400000"/>
            </a:grad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433910" cy="29458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7752293" y="6291881"/>
            <a:ext cx="1154508" cy="4537830"/>
            <a:chOff x="0" y="0"/>
            <a:chExt cx="304068" cy="119514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04068" cy="1195149"/>
            </a:xfrm>
            <a:custGeom>
              <a:avLst/>
              <a:gdLst/>
              <a:ahLst/>
              <a:cxnLst/>
              <a:rect r="r" b="b" t="t" l="l"/>
              <a:pathLst>
                <a:path h="1195149" w="304068">
                  <a:moveTo>
                    <a:pt x="134116" y="0"/>
                  </a:moveTo>
                  <a:lnTo>
                    <a:pt x="169951" y="0"/>
                  </a:lnTo>
                  <a:cubicBezTo>
                    <a:pt x="205521" y="0"/>
                    <a:pt x="239634" y="14130"/>
                    <a:pt x="264786" y="39282"/>
                  </a:cubicBezTo>
                  <a:cubicBezTo>
                    <a:pt x="289938" y="64433"/>
                    <a:pt x="304068" y="98547"/>
                    <a:pt x="304068" y="134116"/>
                  </a:cubicBezTo>
                  <a:lnTo>
                    <a:pt x="304068" y="1061032"/>
                  </a:lnTo>
                  <a:cubicBezTo>
                    <a:pt x="304068" y="1135103"/>
                    <a:pt x="244022" y="1195149"/>
                    <a:pt x="169951" y="1195149"/>
                  </a:cubicBezTo>
                  <a:lnTo>
                    <a:pt x="134116" y="1195149"/>
                  </a:lnTo>
                  <a:cubicBezTo>
                    <a:pt x="98547" y="1195149"/>
                    <a:pt x="64433" y="1181019"/>
                    <a:pt x="39282" y="1155867"/>
                  </a:cubicBezTo>
                  <a:cubicBezTo>
                    <a:pt x="14130" y="1130715"/>
                    <a:pt x="0" y="1096602"/>
                    <a:pt x="0" y="1061032"/>
                  </a:cubicBezTo>
                  <a:lnTo>
                    <a:pt x="0" y="134116"/>
                  </a:lnTo>
                  <a:cubicBezTo>
                    <a:pt x="0" y="98547"/>
                    <a:pt x="14130" y="64433"/>
                    <a:pt x="39282" y="39282"/>
                  </a:cubicBezTo>
                  <a:cubicBezTo>
                    <a:pt x="64433" y="14130"/>
                    <a:pt x="98547" y="0"/>
                    <a:pt x="134116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03060">
                    <a:alpha val="100000"/>
                  </a:srgbClr>
                </a:gs>
                <a:gs pos="100000">
                  <a:srgbClr val="003060">
                    <a:alpha val="0"/>
                  </a:srgbClr>
                </a:gs>
              </a:gsLst>
              <a:lin ang="5400000"/>
            </a:gradFill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304068" cy="12522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2307278" y="2818290"/>
            <a:ext cx="5771519" cy="8624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700" b="true">
                <a:solidFill>
                  <a:srgbClr val="003060"/>
                </a:solidFill>
                <a:latin typeface="Garet Bold"/>
                <a:ea typeface="Garet Bold"/>
                <a:cs typeface="Garet Bold"/>
                <a:sym typeface="Garet Bold"/>
              </a:rPr>
              <a:t>SOLUTION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70727" y="6647924"/>
            <a:ext cx="2783633" cy="1033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60"/>
              </a:lnSpc>
            </a:pPr>
            <a:r>
              <a:rPr lang="en-US" sz="8000" b="true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85%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631714" y="4058480"/>
            <a:ext cx="7122647" cy="4105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We designed a </a:t>
            </a:r>
            <a:r>
              <a:rPr lang="en-US" sz="26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rainfa</a:t>
            </a:r>
            <a:r>
              <a:rPr lang="en-US" sz="26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ll-aware hybrid rule-based detection framework</a:t>
            </a: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that integrates statistical time-series analysis with engineering-based decision logic. The approach is designed to distinguish genuine blockage behaviour from rainfall-driven fluctuations, ensuring reliable alert generation.</a:t>
            </a:r>
          </a:p>
          <a:p>
            <a:pPr algn="l">
              <a:lnSpc>
                <a:spcPts val="3640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5970727" y="7586455"/>
            <a:ext cx="2279273" cy="878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7"/>
              </a:lnSpc>
            </a:pPr>
            <a:r>
              <a:rPr lang="en-US" sz="5148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SALES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958910" y="1148494"/>
            <a:ext cx="8702593" cy="8340341"/>
            <a:chOff x="0" y="0"/>
            <a:chExt cx="991716" cy="95043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91716" cy="950435"/>
            </a:xfrm>
            <a:custGeom>
              <a:avLst/>
              <a:gdLst/>
              <a:ahLst/>
              <a:cxnLst/>
              <a:rect r="r" b="b" t="t" l="l"/>
              <a:pathLst>
                <a:path h="950435" w="991716">
                  <a:moveTo>
                    <a:pt x="0" y="0"/>
                  </a:moveTo>
                  <a:lnTo>
                    <a:pt x="991716" y="0"/>
                  </a:lnTo>
                  <a:lnTo>
                    <a:pt x="991716" y="950435"/>
                  </a:lnTo>
                  <a:lnTo>
                    <a:pt x="0" y="950435"/>
                  </a:lnTo>
                  <a:close/>
                </a:path>
              </a:pathLst>
            </a:custGeom>
            <a:blipFill>
              <a:blip r:embed="rId3"/>
              <a:stretch>
                <a:fillRect l="0" t="-2171" r="0" b="-2171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-618801" y="-297241"/>
            <a:ext cx="1647501" cy="10968002"/>
            <a:chOff x="0" y="0"/>
            <a:chExt cx="433910" cy="288869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33910" cy="2888692"/>
            </a:xfrm>
            <a:custGeom>
              <a:avLst/>
              <a:gdLst/>
              <a:ahLst/>
              <a:cxnLst/>
              <a:rect r="r" b="b" t="t" l="l"/>
              <a:pathLst>
                <a:path h="2888692" w="433910">
                  <a:moveTo>
                    <a:pt x="0" y="0"/>
                  </a:moveTo>
                  <a:lnTo>
                    <a:pt x="433910" y="0"/>
                  </a:lnTo>
                  <a:lnTo>
                    <a:pt x="433910" y="2888692"/>
                  </a:lnTo>
                  <a:lnTo>
                    <a:pt x="0" y="2888692"/>
                  </a:lnTo>
                  <a:close/>
                </a:path>
              </a:pathLst>
            </a:custGeom>
            <a:gradFill rotWithShape="true">
              <a:gsLst>
                <a:gs pos="0">
                  <a:srgbClr val="003060">
                    <a:alpha val="100000"/>
                  </a:srgbClr>
                </a:gs>
                <a:gs pos="100000">
                  <a:srgbClr val="003060">
                    <a:alpha val="0"/>
                  </a:srgbClr>
                </a:gs>
              </a:gsLst>
              <a:lin ang="540000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433910" cy="29458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7259300" y="6291881"/>
            <a:ext cx="1647501" cy="4537830"/>
            <a:chOff x="0" y="0"/>
            <a:chExt cx="433910" cy="119514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33910" cy="1195149"/>
            </a:xfrm>
            <a:custGeom>
              <a:avLst/>
              <a:gdLst/>
              <a:ahLst/>
              <a:cxnLst/>
              <a:rect r="r" b="b" t="t" l="l"/>
              <a:pathLst>
                <a:path h="1195149" w="433910">
                  <a:moveTo>
                    <a:pt x="93984" y="0"/>
                  </a:moveTo>
                  <a:lnTo>
                    <a:pt x="339926" y="0"/>
                  </a:lnTo>
                  <a:cubicBezTo>
                    <a:pt x="391832" y="0"/>
                    <a:pt x="433910" y="42078"/>
                    <a:pt x="433910" y="93984"/>
                  </a:cubicBezTo>
                  <a:lnTo>
                    <a:pt x="433910" y="1101165"/>
                  </a:lnTo>
                  <a:cubicBezTo>
                    <a:pt x="433910" y="1153071"/>
                    <a:pt x="391832" y="1195149"/>
                    <a:pt x="339926" y="1195149"/>
                  </a:cubicBezTo>
                  <a:lnTo>
                    <a:pt x="93984" y="1195149"/>
                  </a:lnTo>
                  <a:cubicBezTo>
                    <a:pt x="42078" y="1195149"/>
                    <a:pt x="0" y="1153071"/>
                    <a:pt x="0" y="1101165"/>
                  </a:cubicBezTo>
                  <a:lnTo>
                    <a:pt x="0" y="93984"/>
                  </a:lnTo>
                  <a:cubicBezTo>
                    <a:pt x="0" y="42078"/>
                    <a:pt x="42078" y="0"/>
                    <a:pt x="93984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03060">
                    <a:alpha val="100000"/>
                  </a:srgbClr>
                </a:gs>
                <a:gs pos="100000">
                  <a:srgbClr val="003060">
                    <a:alpha val="0"/>
                  </a:srgbClr>
                </a:gs>
              </a:gsLst>
              <a:lin ang="5400000"/>
            </a:gra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433910" cy="12522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864416" y="2197358"/>
            <a:ext cx="5771519" cy="16816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700" b="true">
                <a:solidFill>
                  <a:srgbClr val="003060"/>
                </a:solidFill>
                <a:latin typeface="Garet Bold"/>
                <a:ea typeface="Garet Bold"/>
                <a:cs typeface="Garet Bold"/>
                <a:sym typeface="Garet Bold"/>
              </a:rPr>
              <a:t>DATA OVERVIEW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301693" y="4504135"/>
            <a:ext cx="5080000" cy="1308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54" indent="-269877" lvl="1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CSO Level Data (2017–2020)</a:t>
            </a:r>
          </a:p>
          <a:p>
            <a:pPr algn="l" marL="539754" indent="-269877" lvl="1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Rainfall Data</a:t>
            </a:r>
          </a:p>
          <a:p>
            <a:pPr algn="l" marL="539754" indent="-269877" lvl="1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Metadata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234426" y="2405788"/>
            <a:ext cx="13023532" cy="7353418"/>
            <a:chOff x="0" y="0"/>
            <a:chExt cx="1452565" cy="82015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452565" cy="820155"/>
            </a:xfrm>
            <a:custGeom>
              <a:avLst/>
              <a:gdLst/>
              <a:ahLst/>
              <a:cxnLst/>
              <a:rect r="r" b="b" t="t" l="l"/>
              <a:pathLst>
                <a:path h="820155" w="1452565">
                  <a:moveTo>
                    <a:pt x="0" y="0"/>
                  </a:moveTo>
                  <a:lnTo>
                    <a:pt x="1452565" y="0"/>
                  </a:lnTo>
                  <a:lnTo>
                    <a:pt x="1452565" y="820155"/>
                  </a:lnTo>
                  <a:lnTo>
                    <a:pt x="0" y="820155"/>
                  </a:lnTo>
                  <a:close/>
                </a:path>
              </a:pathLst>
            </a:custGeom>
            <a:blipFill>
              <a:blip r:embed="rId3"/>
              <a:stretch>
                <a:fillRect l="0" t="-1361" r="0" b="-1361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-618801" y="-297241"/>
            <a:ext cx="1647501" cy="10968002"/>
            <a:chOff x="0" y="0"/>
            <a:chExt cx="433910" cy="288869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33910" cy="2888692"/>
            </a:xfrm>
            <a:custGeom>
              <a:avLst/>
              <a:gdLst/>
              <a:ahLst/>
              <a:cxnLst/>
              <a:rect r="r" b="b" t="t" l="l"/>
              <a:pathLst>
                <a:path h="2888692" w="433910">
                  <a:moveTo>
                    <a:pt x="0" y="0"/>
                  </a:moveTo>
                  <a:lnTo>
                    <a:pt x="433910" y="0"/>
                  </a:lnTo>
                  <a:lnTo>
                    <a:pt x="433910" y="2888692"/>
                  </a:lnTo>
                  <a:lnTo>
                    <a:pt x="0" y="2888692"/>
                  </a:lnTo>
                  <a:close/>
                </a:path>
              </a:pathLst>
            </a:custGeom>
            <a:gradFill rotWithShape="true">
              <a:gsLst>
                <a:gs pos="0">
                  <a:srgbClr val="003060">
                    <a:alpha val="100000"/>
                  </a:srgbClr>
                </a:gs>
                <a:gs pos="100000">
                  <a:srgbClr val="003060">
                    <a:alpha val="0"/>
                  </a:srgbClr>
                </a:gs>
              </a:gsLst>
              <a:lin ang="540000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433910" cy="29458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6148538" y="1699650"/>
            <a:ext cx="7733291" cy="8624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700" b="true">
                <a:solidFill>
                  <a:srgbClr val="003060"/>
                </a:solidFill>
                <a:latin typeface="Garet Bold"/>
                <a:ea typeface="Garet Bold"/>
                <a:cs typeface="Garet Bold"/>
                <a:sym typeface="Garet Bold"/>
              </a:rPr>
              <a:t>METHODOLOGY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618801" y="-297241"/>
            <a:ext cx="1647501" cy="10968002"/>
            <a:chOff x="0" y="0"/>
            <a:chExt cx="433910" cy="288869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33910" cy="2888692"/>
            </a:xfrm>
            <a:custGeom>
              <a:avLst/>
              <a:gdLst/>
              <a:ahLst/>
              <a:cxnLst/>
              <a:rect r="r" b="b" t="t" l="l"/>
              <a:pathLst>
                <a:path h="2888692" w="433910">
                  <a:moveTo>
                    <a:pt x="0" y="0"/>
                  </a:moveTo>
                  <a:lnTo>
                    <a:pt x="433910" y="0"/>
                  </a:lnTo>
                  <a:lnTo>
                    <a:pt x="433910" y="2888692"/>
                  </a:lnTo>
                  <a:lnTo>
                    <a:pt x="0" y="2888692"/>
                  </a:lnTo>
                  <a:close/>
                </a:path>
              </a:pathLst>
            </a:custGeom>
            <a:gradFill rotWithShape="true">
              <a:gsLst>
                <a:gs pos="0">
                  <a:srgbClr val="003060">
                    <a:alpha val="100000"/>
                  </a:srgbClr>
                </a:gs>
                <a:gs pos="100000">
                  <a:srgbClr val="003060">
                    <a:alpha val="0"/>
                  </a:srgbClr>
                </a:gs>
              </a:gsLst>
              <a:lin ang="540000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433910" cy="29458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8500003" y="6907190"/>
            <a:ext cx="7465237" cy="3212017"/>
          </a:xfrm>
          <a:custGeom>
            <a:avLst/>
            <a:gdLst/>
            <a:ahLst/>
            <a:cxnLst/>
            <a:rect r="r" b="b" t="t" l="l"/>
            <a:pathLst>
              <a:path h="3212017" w="7465237">
                <a:moveTo>
                  <a:pt x="0" y="0"/>
                </a:moveTo>
                <a:lnTo>
                  <a:pt x="7465238" y="0"/>
                </a:lnTo>
                <a:lnTo>
                  <a:pt x="7465238" y="3212017"/>
                </a:lnTo>
                <a:lnTo>
                  <a:pt x="0" y="32120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037921" y="4496640"/>
            <a:ext cx="10389402" cy="1819554"/>
          </a:xfrm>
          <a:custGeom>
            <a:avLst/>
            <a:gdLst/>
            <a:ahLst/>
            <a:cxnLst/>
            <a:rect r="r" b="b" t="t" l="l"/>
            <a:pathLst>
              <a:path h="1819554" w="10389402">
                <a:moveTo>
                  <a:pt x="0" y="0"/>
                </a:moveTo>
                <a:lnTo>
                  <a:pt x="10389402" y="0"/>
                </a:lnTo>
                <a:lnTo>
                  <a:pt x="10389402" y="1819555"/>
                </a:lnTo>
                <a:lnTo>
                  <a:pt x="0" y="18195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403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294750" y="1394360"/>
            <a:ext cx="9964550" cy="2773758"/>
          </a:xfrm>
          <a:custGeom>
            <a:avLst/>
            <a:gdLst/>
            <a:ahLst/>
            <a:cxnLst/>
            <a:rect r="r" b="b" t="t" l="l"/>
            <a:pathLst>
              <a:path h="2773758" w="9964550">
                <a:moveTo>
                  <a:pt x="0" y="0"/>
                </a:moveTo>
                <a:lnTo>
                  <a:pt x="9964550" y="0"/>
                </a:lnTo>
                <a:lnTo>
                  <a:pt x="9964550" y="2773757"/>
                </a:lnTo>
                <a:lnTo>
                  <a:pt x="0" y="27737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531797" y="152400"/>
            <a:ext cx="14727503" cy="16816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700" b="true">
                <a:solidFill>
                  <a:srgbClr val="003060"/>
                </a:solidFill>
                <a:latin typeface="Garet Bold"/>
                <a:ea typeface="Garet Bold"/>
                <a:cs typeface="Garet Bold"/>
                <a:sym typeface="Garet Bold"/>
              </a:rPr>
              <a:t>DETECTION LOGIC &amp; BASELINE</a:t>
            </a:r>
          </a:p>
          <a:p>
            <a:pPr algn="l">
              <a:lnSpc>
                <a:spcPts val="6499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1258479" y="1980264"/>
            <a:ext cx="5474067" cy="431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003060"/>
                </a:solidFill>
                <a:latin typeface="Garet"/>
                <a:ea typeface="Garet"/>
                <a:cs typeface="Garet"/>
                <a:sym typeface="Garet"/>
              </a:rPr>
              <a:t>ROLLING PERCENTILE BASELINE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58479" y="7363249"/>
            <a:ext cx="4562853" cy="431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003060"/>
                </a:solidFill>
                <a:latin typeface="Garet"/>
                <a:ea typeface="Garet"/>
                <a:cs typeface="Garet"/>
                <a:sym typeface="Garet"/>
              </a:rPr>
              <a:t>D</a:t>
            </a:r>
            <a:r>
              <a:rPr lang="en-US" sz="2500">
                <a:solidFill>
                  <a:srgbClr val="003060"/>
                </a:solidFill>
                <a:latin typeface="Garet"/>
                <a:ea typeface="Garet"/>
                <a:cs typeface="Garet"/>
                <a:sym typeface="Garet"/>
              </a:rPr>
              <a:t>RY-WEATHER FILTERING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58479" y="5129610"/>
            <a:ext cx="5245814" cy="431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003060"/>
                </a:solidFill>
                <a:latin typeface="Garet"/>
                <a:ea typeface="Garet"/>
                <a:cs typeface="Garet"/>
                <a:sym typeface="Garet"/>
              </a:rPr>
              <a:t>ABNORMAL</a:t>
            </a:r>
            <a:r>
              <a:rPr lang="en-US" sz="2500">
                <a:solidFill>
                  <a:srgbClr val="003060"/>
                </a:solidFill>
                <a:latin typeface="Garet"/>
                <a:ea typeface="Garet"/>
                <a:cs typeface="Garet"/>
                <a:sym typeface="Garet"/>
              </a:rPr>
              <a:t> LEVEL DETECTION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58479" y="8826501"/>
            <a:ext cx="3550015" cy="431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003060"/>
                </a:solidFill>
                <a:latin typeface="Garet"/>
                <a:ea typeface="Garet"/>
                <a:cs typeface="Garet"/>
                <a:sym typeface="Garet"/>
              </a:rPr>
              <a:t>PERSISTENCE RULE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618801" y="-297241"/>
            <a:ext cx="1647501" cy="10968002"/>
            <a:chOff x="0" y="0"/>
            <a:chExt cx="433910" cy="288869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33910" cy="2888692"/>
            </a:xfrm>
            <a:custGeom>
              <a:avLst/>
              <a:gdLst/>
              <a:ahLst/>
              <a:cxnLst/>
              <a:rect r="r" b="b" t="t" l="l"/>
              <a:pathLst>
                <a:path h="2888692" w="433910">
                  <a:moveTo>
                    <a:pt x="0" y="0"/>
                  </a:moveTo>
                  <a:lnTo>
                    <a:pt x="433910" y="0"/>
                  </a:lnTo>
                  <a:lnTo>
                    <a:pt x="433910" y="2888692"/>
                  </a:lnTo>
                  <a:lnTo>
                    <a:pt x="0" y="2888692"/>
                  </a:lnTo>
                  <a:close/>
                </a:path>
              </a:pathLst>
            </a:custGeom>
            <a:gradFill rotWithShape="true">
              <a:gsLst>
                <a:gs pos="0">
                  <a:srgbClr val="003060">
                    <a:alpha val="100000"/>
                  </a:srgbClr>
                </a:gs>
                <a:gs pos="100000">
                  <a:srgbClr val="003060">
                    <a:alpha val="0"/>
                  </a:srgbClr>
                </a:gs>
              </a:gsLst>
              <a:lin ang="540000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433910" cy="29458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2215362" y="2355281"/>
            <a:ext cx="14845902" cy="7931719"/>
          </a:xfrm>
          <a:custGeom>
            <a:avLst/>
            <a:gdLst/>
            <a:ahLst/>
            <a:cxnLst/>
            <a:rect r="r" b="b" t="t" l="l"/>
            <a:pathLst>
              <a:path h="7931719" w="14845902">
                <a:moveTo>
                  <a:pt x="0" y="0"/>
                </a:moveTo>
                <a:lnTo>
                  <a:pt x="14845902" y="0"/>
                </a:lnTo>
                <a:lnTo>
                  <a:pt x="14845902" y="7931719"/>
                </a:lnTo>
                <a:lnTo>
                  <a:pt x="0" y="79317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2897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496678" y="673669"/>
            <a:ext cx="16283270" cy="8624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700" b="true">
                <a:solidFill>
                  <a:srgbClr val="003060"/>
                </a:solidFill>
                <a:latin typeface="Garet Bold"/>
                <a:ea typeface="Garet Bold"/>
                <a:cs typeface="Garet Bold"/>
                <a:sym typeface="Garet Bold"/>
              </a:rPr>
              <a:t> BLOCKAGE DETECTION ALGORITHM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618801" y="-297241"/>
            <a:ext cx="1647501" cy="10968002"/>
            <a:chOff x="0" y="0"/>
            <a:chExt cx="433910" cy="288869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33910" cy="2888692"/>
            </a:xfrm>
            <a:custGeom>
              <a:avLst/>
              <a:gdLst/>
              <a:ahLst/>
              <a:cxnLst/>
              <a:rect r="r" b="b" t="t" l="l"/>
              <a:pathLst>
                <a:path h="2888692" w="433910">
                  <a:moveTo>
                    <a:pt x="0" y="0"/>
                  </a:moveTo>
                  <a:lnTo>
                    <a:pt x="433910" y="0"/>
                  </a:lnTo>
                  <a:lnTo>
                    <a:pt x="433910" y="2888692"/>
                  </a:lnTo>
                  <a:lnTo>
                    <a:pt x="0" y="2888692"/>
                  </a:lnTo>
                  <a:close/>
                </a:path>
              </a:pathLst>
            </a:custGeom>
            <a:gradFill rotWithShape="true">
              <a:gsLst>
                <a:gs pos="0">
                  <a:srgbClr val="003060">
                    <a:alpha val="100000"/>
                  </a:srgbClr>
                </a:gs>
                <a:gs pos="100000">
                  <a:srgbClr val="003060">
                    <a:alpha val="0"/>
                  </a:srgbClr>
                </a:gs>
              </a:gsLst>
              <a:lin ang="540000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433910" cy="29458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5496036" y="3842089"/>
            <a:ext cx="12479518" cy="6116248"/>
          </a:xfrm>
          <a:custGeom>
            <a:avLst/>
            <a:gdLst/>
            <a:ahLst/>
            <a:cxnLst/>
            <a:rect r="r" b="b" t="t" l="l"/>
            <a:pathLst>
              <a:path h="6116248" w="12479518">
                <a:moveTo>
                  <a:pt x="0" y="0"/>
                </a:moveTo>
                <a:lnTo>
                  <a:pt x="12479518" y="0"/>
                </a:lnTo>
                <a:lnTo>
                  <a:pt x="12479518" y="6116249"/>
                </a:lnTo>
                <a:lnTo>
                  <a:pt x="0" y="61162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726775" y="2001846"/>
            <a:ext cx="12248780" cy="1757434"/>
          </a:xfrm>
          <a:custGeom>
            <a:avLst/>
            <a:gdLst/>
            <a:ahLst/>
            <a:cxnLst/>
            <a:rect r="r" b="b" t="t" l="l"/>
            <a:pathLst>
              <a:path h="1757434" w="12248780">
                <a:moveTo>
                  <a:pt x="0" y="0"/>
                </a:moveTo>
                <a:lnTo>
                  <a:pt x="12248779" y="0"/>
                </a:lnTo>
                <a:lnTo>
                  <a:pt x="12248779" y="1757433"/>
                </a:lnTo>
                <a:lnTo>
                  <a:pt x="0" y="175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576046" y="152400"/>
            <a:ext cx="12844951" cy="8624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700" b="true">
                <a:solidFill>
                  <a:srgbClr val="003060"/>
                </a:solidFill>
                <a:latin typeface="Garet Bold"/>
                <a:ea typeface="Garet Bold"/>
                <a:cs typeface="Garet Bold"/>
                <a:sym typeface="Garet Bold"/>
              </a:rPr>
              <a:t>ALERT DETECTION PLOT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81060" y="2417013"/>
            <a:ext cx="3962616" cy="869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003060"/>
                </a:solidFill>
                <a:latin typeface="Garet"/>
                <a:ea typeface="Garet"/>
                <a:cs typeface="Garet"/>
                <a:sym typeface="Garet"/>
              </a:rPr>
              <a:t> Figure X demonstrates one such alert event.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81060" y="5086350"/>
            <a:ext cx="3962616" cy="2184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003060"/>
                </a:solidFill>
                <a:latin typeface="Garet"/>
                <a:ea typeface="Garet"/>
                <a:cs typeface="Garet"/>
                <a:sym typeface="Garet"/>
              </a:rPr>
              <a:t> Algorithm detected sustained abnormal dry-weather conditions.</a:t>
            </a:r>
          </a:p>
          <a:p>
            <a:pPr algn="ctr">
              <a:lnSpc>
                <a:spcPts val="3500"/>
              </a:lnSpc>
              <a:spcBef>
                <a:spcPct val="0"/>
              </a:spcBef>
            </a:pPr>
          </a:p>
          <a:p>
            <a:pPr algn="ctr">
              <a:lnSpc>
                <a:spcPts val="350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363122" y="1297139"/>
            <a:ext cx="6692029" cy="16816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700" b="true">
                <a:solidFill>
                  <a:srgbClr val="003060"/>
                </a:solidFill>
                <a:latin typeface="Garet Bold"/>
                <a:ea typeface="Garet Bold"/>
                <a:cs typeface="Garet Bold"/>
                <a:sym typeface="Garet Bold"/>
              </a:rPr>
              <a:t>LIMITATIONS</a:t>
            </a:r>
          </a:p>
          <a:p>
            <a:pPr algn="l">
              <a:lnSpc>
                <a:spcPts val="6499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0437989" y="2773824"/>
            <a:ext cx="5185866" cy="1819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1344" indent="-280672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Interp</a:t>
            </a: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retable</a:t>
            </a:r>
          </a:p>
          <a:p>
            <a:pPr algn="l" marL="561344" indent="-280672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 training data</a:t>
            </a:r>
          </a:p>
          <a:p>
            <a:pPr algn="l" marL="561344" indent="-280672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Scalable</a:t>
            </a:r>
          </a:p>
          <a:p>
            <a:pPr algn="l">
              <a:lnSpc>
                <a:spcPts val="3640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842125" y="2833370"/>
            <a:ext cx="8115300" cy="4563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1344" indent="-280672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1.</a:t>
            </a: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Pa</a:t>
            </a: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rameter sensitivity (4-h</a:t>
            </a: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our persistence may require tuning).</a:t>
            </a:r>
          </a:p>
          <a:p>
            <a:pPr algn="l">
              <a:lnSpc>
                <a:spcPts val="3640"/>
              </a:lnSpc>
            </a:pPr>
          </a:p>
          <a:p>
            <a:pPr algn="l" marL="561344" indent="-280672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2.Extreme long rainfall events could still affect baseline adaptation.</a:t>
            </a:r>
          </a:p>
          <a:p>
            <a:pPr algn="l">
              <a:lnSpc>
                <a:spcPts val="3640"/>
              </a:lnSpc>
            </a:pPr>
          </a:p>
          <a:p>
            <a:pPr algn="l" marL="561344" indent="-280672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Does not predict future blockages; it detects ongoing ones</a:t>
            </a:r>
          </a:p>
          <a:p>
            <a:pPr algn="l" marL="561344" indent="-280672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 Training Data</a:t>
            </a:r>
          </a:p>
          <a:p>
            <a:pPr algn="l">
              <a:lnSpc>
                <a:spcPts val="3640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10437989" y="7077853"/>
            <a:ext cx="7850011" cy="1819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Incorp</a:t>
            </a: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orating flow rate data</a:t>
            </a:r>
          </a:p>
          <a:p>
            <a:pPr algn="l"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Machine learning-based predictive modelling</a:t>
            </a:r>
          </a:p>
          <a:p>
            <a:pPr algn="l"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Seasonal baseline adjustments</a:t>
            </a:r>
          </a:p>
          <a:p>
            <a:pPr algn="l">
              <a:lnSpc>
                <a:spcPts val="3640"/>
              </a:lnSpc>
            </a:pPr>
          </a:p>
        </p:txBody>
      </p:sp>
      <p:grpSp>
        <p:nvGrpSpPr>
          <p:cNvPr name="Group 7" id="7"/>
          <p:cNvGrpSpPr/>
          <p:nvPr/>
        </p:nvGrpSpPr>
        <p:grpSpPr>
          <a:xfrm rot="0">
            <a:off x="-107178" y="9258300"/>
            <a:ext cx="8162329" cy="1592157"/>
            <a:chOff x="0" y="0"/>
            <a:chExt cx="2149749" cy="41933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149749" cy="419334"/>
            </a:xfrm>
            <a:custGeom>
              <a:avLst/>
              <a:gdLst/>
              <a:ahLst/>
              <a:cxnLst/>
              <a:rect r="r" b="b" t="t" l="l"/>
              <a:pathLst>
                <a:path h="419334" w="2149749">
                  <a:moveTo>
                    <a:pt x="15176" y="0"/>
                  </a:moveTo>
                  <a:lnTo>
                    <a:pt x="2134573" y="0"/>
                  </a:lnTo>
                  <a:cubicBezTo>
                    <a:pt x="2138598" y="0"/>
                    <a:pt x="2142458" y="1599"/>
                    <a:pt x="2145304" y="4445"/>
                  </a:cubicBezTo>
                  <a:cubicBezTo>
                    <a:pt x="2148150" y="7291"/>
                    <a:pt x="2149749" y="11151"/>
                    <a:pt x="2149749" y="15176"/>
                  </a:cubicBezTo>
                  <a:lnTo>
                    <a:pt x="2149749" y="404158"/>
                  </a:lnTo>
                  <a:cubicBezTo>
                    <a:pt x="2149749" y="408183"/>
                    <a:pt x="2148150" y="412043"/>
                    <a:pt x="2145304" y="414889"/>
                  </a:cubicBezTo>
                  <a:cubicBezTo>
                    <a:pt x="2142458" y="417735"/>
                    <a:pt x="2138598" y="419334"/>
                    <a:pt x="2134573" y="419334"/>
                  </a:cubicBezTo>
                  <a:lnTo>
                    <a:pt x="15176" y="419334"/>
                  </a:lnTo>
                  <a:cubicBezTo>
                    <a:pt x="6794" y="419334"/>
                    <a:pt x="0" y="412539"/>
                    <a:pt x="0" y="404158"/>
                  </a:cubicBezTo>
                  <a:lnTo>
                    <a:pt x="0" y="15176"/>
                  </a:lnTo>
                  <a:cubicBezTo>
                    <a:pt x="0" y="11151"/>
                    <a:pt x="1599" y="7291"/>
                    <a:pt x="4445" y="4445"/>
                  </a:cubicBezTo>
                  <a:cubicBezTo>
                    <a:pt x="7291" y="1599"/>
                    <a:pt x="11151" y="0"/>
                    <a:pt x="15176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03060">
                    <a:alpha val="100000"/>
                  </a:srgbClr>
                </a:gs>
                <a:gs pos="100000">
                  <a:srgbClr val="003060">
                    <a:alpha val="0"/>
                  </a:srgbClr>
                </a:gs>
              </a:gsLst>
              <a:lin ang="5400000"/>
            </a:gradFill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2149749" cy="4764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9923912" y="-336043"/>
            <a:ext cx="8741633" cy="1132122"/>
            <a:chOff x="0" y="0"/>
            <a:chExt cx="2302323" cy="29817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302323" cy="298172"/>
            </a:xfrm>
            <a:custGeom>
              <a:avLst/>
              <a:gdLst/>
              <a:ahLst/>
              <a:cxnLst/>
              <a:rect r="r" b="b" t="t" l="l"/>
              <a:pathLst>
                <a:path h="298172" w="2302323">
                  <a:moveTo>
                    <a:pt x="14170" y="0"/>
                  </a:moveTo>
                  <a:lnTo>
                    <a:pt x="2288153" y="0"/>
                  </a:lnTo>
                  <a:cubicBezTo>
                    <a:pt x="2291911" y="0"/>
                    <a:pt x="2295515" y="1493"/>
                    <a:pt x="2298173" y="4150"/>
                  </a:cubicBezTo>
                  <a:cubicBezTo>
                    <a:pt x="2300830" y="6808"/>
                    <a:pt x="2302323" y="10412"/>
                    <a:pt x="2302323" y="14170"/>
                  </a:cubicBezTo>
                  <a:lnTo>
                    <a:pt x="2302323" y="284002"/>
                  </a:lnTo>
                  <a:cubicBezTo>
                    <a:pt x="2302323" y="287760"/>
                    <a:pt x="2300830" y="291364"/>
                    <a:pt x="2298173" y="294022"/>
                  </a:cubicBezTo>
                  <a:cubicBezTo>
                    <a:pt x="2295515" y="296679"/>
                    <a:pt x="2291911" y="298172"/>
                    <a:pt x="2288153" y="298172"/>
                  </a:cubicBezTo>
                  <a:lnTo>
                    <a:pt x="14170" y="298172"/>
                  </a:lnTo>
                  <a:cubicBezTo>
                    <a:pt x="10412" y="298172"/>
                    <a:pt x="6808" y="296679"/>
                    <a:pt x="4150" y="294022"/>
                  </a:cubicBezTo>
                  <a:cubicBezTo>
                    <a:pt x="1493" y="291364"/>
                    <a:pt x="0" y="287760"/>
                    <a:pt x="0" y="284002"/>
                  </a:cubicBezTo>
                  <a:lnTo>
                    <a:pt x="0" y="14170"/>
                  </a:lnTo>
                  <a:cubicBezTo>
                    <a:pt x="0" y="10412"/>
                    <a:pt x="1493" y="6808"/>
                    <a:pt x="4150" y="4150"/>
                  </a:cubicBezTo>
                  <a:cubicBezTo>
                    <a:pt x="6808" y="1493"/>
                    <a:pt x="10412" y="0"/>
                    <a:pt x="1417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03060">
                    <a:alpha val="100000"/>
                  </a:srgbClr>
                </a:gs>
                <a:gs pos="100000">
                  <a:srgbClr val="003060">
                    <a:alpha val="0"/>
                  </a:srgbClr>
                </a:gs>
              </a:gsLst>
              <a:lin ang="5400000"/>
            </a:gra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2302323" cy="3553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0437989" y="1297139"/>
            <a:ext cx="6692029" cy="8624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700" b="true">
                <a:solidFill>
                  <a:srgbClr val="003060"/>
                </a:solidFill>
                <a:latin typeface="Garet Bold"/>
                <a:ea typeface="Garet Bold"/>
                <a:cs typeface="Garet Bold"/>
                <a:sym typeface="Garet Bold"/>
              </a:rPr>
              <a:t>STRENGTHS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437989" y="4998797"/>
            <a:ext cx="6692029" cy="16816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700" b="true">
                <a:solidFill>
                  <a:srgbClr val="003060"/>
                </a:solidFill>
                <a:latin typeface="Garet Bold"/>
                <a:ea typeface="Garet Bold"/>
                <a:cs typeface="Garet Bold"/>
                <a:sym typeface="Garet Bold"/>
              </a:rPr>
              <a:t>FUTURE IMPROVEMENT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DAHBnZCzWt4</dc:identifier>
  <dcterms:modified xsi:type="dcterms:W3CDTF">2011-08-01T06:04:30Z</dcterms:modified>
  <cp:revision>1</cp:revision>
  <dc:title>Hybrid-Rule based Detection Framework final</dc:title>
</cp:coreProperties>
</file>