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aret" panose="020B0604020202020204" charset="0"/>
      <p:regular r:id="rId14"/>
    </p:embeddedFont>
    <p:embeddedFont>
      <p:font typeface="Garet Bold" panose="020B0604020202020204" charset="0"/>
      <p:regular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Open Sans Bold" panose="020B0806030504020204" pitchFamily="3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30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brima Khan" userId="b9026a7223362388" providerId="LiveId" clId="{7DDE9E91-05EF-4D49-870D-6F407188E54A}"/>
    <pc:docChg chg="modSld">
      <pc:chgData name="Ebrima Khan" userId="b9026a7223362388" providerId="LiveId" clId="{7DDE9E91-05EF-4D49-870D-6F407188E54A}" dt="2026-03-13T14:35:50.761" v="0" actId="1076"/>
      <pc:docMkLst>
        <pc:docMk/>
      </pc:docMkLst>
      <pc:sldChg chg="modSp mod">
        <pc:chgData name="Ebrima Khan" userId="b9026a7223362388" providerId="LiveId" clId="{7DDE9E91-05EF-4D49-870D-6F407188E54A}" dt="2026-03-13T14:35:50.761" v="0" actId="1076"/>
        <pc:sldMkLst>
          <pc:docMk/>
          <pc:sldMk cId="0" sldId="256"/>
        </pc:sldMkLst>
        <pc:grpChg chg="mod">
          <ac:chgData name="Ebrima Khan" userId="b9026a7223362388" providerId="LiveId" clId="{7DDE9E91-05EF-4D49-870D-6F407188E54A}" dt="2026-03-13T14:35:50.761" v="0" actId="1076"/>
          <ac:grpSpMkLst>
            <pc:docMk/>
            <pc:sldMk cId="0" sldId="256"/>
            <ac:grpSpMk id="3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298" y="2962230"/>
            <a:ext cx="1718426" cy="4351865"/>
            <a:chOff x="0" y="0"/>
            <a:chExt cx="452589" cy="11461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2589" cy="1146170"/>
            </a:xfrm>
            <a:custGeom>
              <a:avLst/>
              <a:gdLst/>
              <a:ahLst/>
              <a:cxnLst/>
              <a:rect l="l" t="t" r="r" b="b"/>
              <a:pathLst>
                <a:path w="452589" h="1146170">
                  <a:moveTo>
                    <a:pt x="112631" y="0"/>
                  </a:moveTo>
                  <a:lnTo>
                    <a:pt x="339958" y="0"/>
                  </a:lnTo>
                  <a:cubicBezTo>
                    <a:pt x="369830" y="0"/>
                    <a:pt x="398478" y="11866"/>
                    <a:pt x="419601" y="32989"/>
                  </a:cubicBezTo>
                  <a:cubicBezTo>
                    <a:pt x="440723" y="54111"/>
                    <a:pt x="452589" y="82759"/>
                    <a:pt x="452589" y="112631"/>
                  </a:cubicBezTo>
                  <a:lnTo>
                    <a:pt x="452589" y="1033539"/>
                  </a:lnTo>
                  <a:cubicBezTo>
                    <a:pt x="452589" y="1063411"/>
                    <a:pt x="440723" y="1092059"/>
                    <a:pt x="419601" y="1113181"/>
                  </a:cubicBezTo>
                  <a:cubicBezTo>
                    <a:pt x="398478" y="1134304"/>
                    <a:pt x="369830" y="1146170"/>
                    <a:pt x="339958" y="1146170"/>
                  </a:cubicBezTo>
                  <a:lnTo>
                    <a:pt x="112631" y="1146170"/>
                  </a:lnTo>
                  <a:cubicBezTo>
                    <a:pt x="82759" y="1146170"/>
                    <a:pt x="54111" y="1134304"/>
                    <a:pt x="32989" y="1113181"/>
                  </a:cubicBezTo>
                  <a:cubicBezTo>
                    <a:pt x="11866" y="1092059"/>
                    <a:pt x="0" y="1063411"/>
                    <a:pt x="0" y="1033539"/>
                  </a:cubicBezTo>
                  <a:lnTo>
                    <a:pt x="0" y="112631"/>
                  </a:lnTo>
                  <a:cubicBezTo>
                    <a:pt x="0" y="82759"/>
                    <a:pt x="11866" y="54111"/>
                    <a:pt x="32989" y="32989"/>
                  </a:cubicBezTo>
                  <a:cubicBezTo>
                    <a:pt x="54111" y="11866"/>
                    <a:pt x="82759" y="0"/>
                    <a:pt x="112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060">
                    <a:alpha val="100000"/>
                  </a:srgbClr>
                </a:gs>
                <a:gs pos="100000">
                  <a:srgbClr val="003060">
                    <a:alpha val="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2589" cy="11842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708429" y="-251375"/>
            <a:ext cx="6979283" cy="10923738"/>
            <a:chOff x="0" y="0"/>
            <a:chExt cx="1838165" cy="28770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38165" cy="2877034"/>
            </a:xfrm>
            <a:custGeom>
              <a:avLst/>
              <a:gdLst/>
              <a:ahLst/>
              <a:cxnLst/>
              <a:rect l="l" t="t" r="r" b="b"/>
              <a:pathLst>
                <a:path w="1838165" h="2877034">
                  <a:moveTo>
                    <a:pt x="0" y="0"/>
                  </a:moveTo>
                  <a:lnTo>
                    <a:pt x="1838165" y="0"/>
                  </a:lnTo>
                  <a:lnTo>
                    <a:pt x="1838165" y="2877034"/>
                  </a:lnTo>
                  <a:lnTo>
                    <a:pt x="0" y="2877034"/>
                  </a:lnTo>
                  <a:close/>
                </a:path>
              </a:pathLst>
            </a:custGeom>
            <a:gradFill rotWithShape="1">
              <a:gsLst>
                <a:gs pos="0">
                  <a:srgbClr val="003060">
                    <a:alpha val="0"/>
                  </a:srgbClr>
                </a:gs>
                <a:gs pos="50000">
                  <a:srgbClr val="003060">
                    <a:alpha val="100000"/>
                  </a:srgbClr>
                </a:gs>
                <a:gs pos="100000">
                  <a:srgbClr val="003060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838165" cy="29151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525940" y="3699839"/>
            <a:ext cx="9394523" cy="2308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4"/>
              </a:lnSpc>
            </a:pPr>
            <a:r>
              <a:rPr lang="en-US" sz="4499" b="1">
                <a:solidFill>
                  <a:srgbClr val="008AAD"/>
                </a:solidFill>
                <a:latin typeface="Garet Bold"/>
                <a:ea typeface="Garet Bold"/>
                <a:cs typeface="Garet Bold"/>
                <a:sym typeface="Garet Bold"/>
              </a:rPr>
              <a:t>PREDICTING LENDER APPROVAL DECISIONS AND </a:t>
            </a:r>
            <a:r>
              <a:rPr lang="en-US" sz="4499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OPTIMIZING BROKER ROUTING USING MACHINE LEARNING</a:t>
            </a:r>
          </a:p>
        </p:txBody>
      </p:sp>
      <p:sp>
        <p:nvSpPr>
          <p:cNvPr id="10" name="Freeform 10"/>
          <p:cNvSpPr/>
          <p:nvPr/>
        </p:nvSpPr>
        <p:spPr>
          <a:xfrm>
            <a:off x="172298" y="-251375"/>
            <a:ext cx="6141316" cy="3070658"/>
          </a:xfrm>
          <a:custGeom>
            <a:avLst/>
            <a:gdLst/>
            <a:ahLst/>
            <a:cxnLst/>
            <a:rect l="l" t="t" r="r" b="b"/>
            <a:pathLst>
              <a:path w="6141316" h="3070658">
                <a:moveTo>
                  <a:pt x="0" y="0"/>
                </a:moveTo>
                <a:lnTo>
                  <a:pt x="6141316" y="0"/>
                </a:lnTo>
                <a:lnTo>
                  <a:pt x="6141316" y="3070658"/>
                </a:lnTo>
                <a:lnTo>
                  <a:pt x="0" y="30706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16698" y="8483455"/>
            <a:ext cx="4538058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290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 Group 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5728" y="9191625"/>
            <a:ext cx="9413748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Ammar ,  Daayum,   Ebrima,   Shivanghi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07178" y="9039041"/>
            <a:ext cx="8162329" cy="1592157"/>
            <a:chOff x="0" y="0"/>
            <a:chExt cx="2149749" cy="4193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49749" cy="419334"/>
            </a:xfrm>
            <a:custGeom>
              <a:avLst/>
              <a:gdLst/>
              <a:ahLst/>
              <a:cxnLst/>
              <a:rect l="l" t="t" r="r" b="b"/>
              <a:pathLst>
                <a:path w="2149749" h="419334">
                  <a:moveTo>
                    <a:pt x="15176" y="0"/>
                  </a:moveTo>
                  <a:lnTo>
                    <a:pt x="2134573" y="0"/>
                  </a:lnTo>
                  <a:cubicBezTo>
                    <a:pt x="2138598" y="0"/>
                    <a:pt x="2142458" y="1599"/>
                    <a:pt x="2145304" y="4445"/>
                  </a:cubicBezTo>
                  <a:cubicBezTo>
                    <a:pt x="2148150" y="7291"/>
                    <a:pt x="2149749" y="11151"/>
                    <a:pt x="2149749" y="15176"/>
                  </a:cubicBezTo>
                  <a:lnTo>
                    <a:pt x="2149749" y="404158"/>
                  </a:lnTo>
                  <a:cubicBezTo>
                    <a:pt x="2149749" y="408183"/>
                    <a:pt x="2148150" y="412043"/>
                    <a:pt x="2145304" y="414889"/>
                  </a:cubicBezTo>
                  <a:cubicBezTo>
                    <a:pt x="2142458" y="417735"/>
                    <a:pt x="2138598" y="419334"/>
                    <a:pt x="2134573" y="419334"/>
                  </a:cubicBezTo>
                  <a:lnTo>
                    <a:pt x="15176" y="419334"/>
                  </a:lnTo>
                  <a:cubicBezTo>
                    <a:pt x="6794" y="419334"/>
                    <a:pt x="0" y="412539"/>
                    <a:pt x="0" y="404158"/>
                  </a:cubicBezTo>
                  <a:lnTo>
                    <a:pt x="0" y="15176"/>
                  </a:lnTo>
                  <a:cubicBezTo>
                    <a:pt x="0" y="11151"/>
                    <a:pt x="1599" y="7291"/>
                    <a:pt x="4445" y="4445"/>
                  </a:cubicBezTo>
                  <a:cubicBezTo>
                    <a:pt x="7291" y="1599"/>
                    <a:pt x="11151" y="0"/>
                    <a:pt x="1517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060">
                    <a:alpha val="0"/>
                  </a:srgbClr>
                </a:gs>
                <a:gs pos="100000">
                  <a:srgbClr val="00306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149749" cy="4764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923912" y="-250852"/>
            <a:ext cx="8741633" cy="1132122"/>
            <a:chOff x="0" y="0"/>
            <a:chExt cx="2302323" cy="2981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02323" cy="298172"/>
            </a:xfrm>
            <a:custGeom>
              <a:avLst/>
              <a:gdLst/>
              <a:ahLst/>
              <a:cxnLst/>
              <a:rect l="l" t="t" r="r" b="b"/>
              <a:pathLst>
                <a:path w="2302323" h="298172">
                  <a:moveTo>
                    <a:pt x="14170" y="0"/>
                  </a:moveTo>
                  <a:lnTo>
                    <a:pt x="2288153" y="0"/>
                  </a:lnTo>
                  <a:cubicBezTo>
                    <a:pt x="2291911" y="0"/>
                    <a:pt x="2295515" y="1493"/>
                    <a:pt x="2298173" y="4150"/>
                  </a:cubicBezTo>
                  <a:cubicBezTo>
                    <a:pt x="2300830" y="6808"/>
                    <a:pt x="2302323" y="10412"/>
                    <a:pt x="2302323" y="14170"/>
                  </a:cubicBezTo>
                  <a:lnTo>
                    <a:pt x="2302323" y="284002"/>
                  </a:lnTo>
                  <a:cubicBezTo>
                    <a:pt x="2302323" y="287760"/>
                    <a:pt x="2300830" y="291364"/>
                    <a:pt x="2298173" y="294022"/>
                  </a:cubicBezTo>
                  <a:cubicBezTo>
                    <a:pt x="2295515" y="296679"/>
                    <a:pt x="2291911" y="298172"/>
                    <a:pt x="2288153" y="298172"/>
                  </a:cubicBezTo>
                  <a:lnTo>
                    <a:pt x="14170" y="298172"/>
                  </a:lnTo>
                  <a:cubicBezTo>
                    <a:pt x="10412" y="298172"/>
                    <a:pt x="6808" y="296679"/>
                    <a:pt x="4150" y="294022"/>
                  </a:cubicBezTo>
                  <a:cubicBezTo>
                    <a:pt x="1493" y="291364"/>
                    <a:pt x="0" y="287760"/>
                    <a:pt x="0" y="284002"/>
                  </a:cubicBezTo>
                  <a:lnTo>
                    <a:pt x="0" y="14170"/>
                  </a:lnTo>
                  <a:cubicBezTo>
                    <a:pt x="0" y="10412"/>
                    <a:pt x="1493" y="6808"/>
                    <a:pt x="4150" y="4150"/>
                  </a:cubicBezTo>
                  <a:cubicBezTo>
                    <a:pt x="6808" y="1493"/>
                    <a:pt x="10412" y="0"/>
                    <a:pt x="1417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060">
                    <a:alpha val="100000"/>
                  </a:srgbClr>
                </a:gs>
                <a:gs pos="100000">
                  <a:srgbClr val="003060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302323" cy="355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9829136" y="2146967"/>
            <a:ext cx="1058059" cy="998543"/>
          </a:xfrm>
          <a:custGeom>
            <a:avLst/>
            <a:gdLst/>
            <a:ahLst/>
            <a:cxnLst/>
            <a:rect l="l" t="t" r="r" b="b"/>
            <a:pathLst>
              <a:path w="1058059" h="998543">
                <a:moveTo>
                  <a:pt x="0" y="0"/>
                </a:moveTo>
                <a:lnTo>
                  <a:pt x="1058058" y="0"/>
                </a:lnTo>
                <a:lnTo>
                  <a:pt x="1058058" y="998543"/>
                </a:lnTo>
                <a:lnTo>
                  <a:pt x="0" y="998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829136" y="3984604"/>
            <a:ext cx="1058059" cy="991930"/>
          </a:xfrm>
          <a:custGeom>
            <a:avLst/>
            <a:gdLst/>
            <a:ahLst/>
            <a:cxnLst/>
            <a:rect l="l" t="t" r="r" b="b"/>
            <a:pathLst>
              <a:path w="1058059" h="991930">
                <a:moveTo>
                  <a:pt x="0" y="0"/>
                </a:moveTo>
                <a:lnTo>
                  <a:pt x="1058058" y="0"/>
                </a:lnTo>
                <a:lnTo>
                  <a:pt x="1058058" y="991930"/>
                </a:lnTo>
                <a:lnTo>
                  <a:pt x="0" y="9919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829136" y="5550082"/>
            <a:ext cx="1089642" cy="1171658"/>
          </a:xfrm>
          <a:custGeom>
            <a:avLst/>
            <a:gdLst/>
            <a:ahLst/>
            <a:cxnLst/>
            <a:rect l="l" t="t" r="r" b="b"/>
            <a:pathLst>
              <a:path w="1089642" h="1171658">
                <a:moveTo>
                  <a:pt x="0" y="0"/>
                </a:moveTo>
                <a:lnTo>
                  <a:pt x="1089641" y="0"/>
                </a:lnTo>
                <a:lnTo>
                  <a:pt x="1089641" y="1171657"/>
                </a:lnTo>
                <a:lnTo>
                  <a:pt x="0" y="11716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829136" y="7188464"/>
            <a:ext cx="1044554" cy="1044554"/>
          </a:xfrm>
          <a:custGeom>
            <a:avLst/>
            <a:gdLst/>
            <a:ahLst/>
            <a:cxnLst/>
            <a:rect l="l" t="t" r="r" b="b"/>
            <a:pathLst>
              <a:path w="1044554" h="1044554">
                <a:moveTo>
                  <a:pt x="0" y="0"/>
                </a:moveTo>
                <a:lnTo>
                  <a:pt x="1044554" y="0"/>
                </a:lnTo>
                <a:lnTo>
                  <a:pt x="1044554" y="1044554"/>
                </a:lnTo>
                <a:lnTo>
                  <a:pt x="0" y="10445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96036" y="537080"/>
            <a:ext cx="5845824" cy="467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2"/>
              </a:lnSpc>
            </a:pPr>
            <a:r>
              <a:rPr lang="en-US" sz="3600" b="1">
                <a:solidFill>
                  <a:srgbClr val="003060"/>
                </a:solidFill>
                <a:latin typeface="Garet Bold"/>
                <a:ea typeface="Garet Bold"/>
                <a:cs typeface="Garet Bold"/>
                <a:sym typeface="Garet Bold"/>
              </a:rPr>
              <a:t>PROBLEM STATEMENT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6036" y="1734246"/>
            <a:ext cx="7564107" cy="1153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financial broker must decide which lender to send the loan application to. However, the lenders must apply different approach criteria  and risk policies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036846" y="2292093"/>
            <a:ext cx="4895688" cy="656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Develop Machine learning models to predict  lender approval decisionm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036846" y="4215507"/>
            <a:ext cx="4895688" cy="323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Extract lender decision rules from the data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036846" y="5805546"/>
            <a:ext cx="4895688" cy="656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Proposed an Intelligent routing strategy for the broker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036846" y="7156961"/>
            <a:ext cx="4895688" cy="656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identify key predictors that influence lenders' decisions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752957" y="561594"/>
            <a:ext cx="5845824" cy="467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2"/>
              </a:lnSpc>
            </a:pPr>
            <a:r>
              <a:rPr lang="en-US" sz="3600" b="1">
                <a:solidFill>
                  <a:srgbClr val="003060"/>
                </a:solidFill>
                <a:latin typeface="Garet Bold"/>
                <a:ea typeface="Garet Bold"/>
                <a:cs typeface="Garet Bold"/>
                <a:sym typeface="Garet Bold"/>
              </a:rPr>
              <a:t>OBJECTIVES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696036" y="3984604"/>
            <a:ext cx="7564107" cy="2601239"/>
            <a:chOff x="0" y="0"/>
            <a:chExt cx="10085476" cy="3468318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47625"/>
              <a:ext cx="3546362" cy="503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</a:pPr>
              <a:r>
                <a:rPr lang="en-US" sz="2300" b="1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Challenge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831588"/>
              <a:ext cx="10085476" cy="26367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75" lvl="1" indent="-248288" algn="l">
                <a:lnSpc>
                  <a:spcPts val="3220"/>
                </a:lnSpc>
                <a:buFont typeface="Arial"/>
                <a:buChar char="•"/>
              </a:pPr>
              <a:r>
                <a:rPr lang="en-US" sz="23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High rate of loan rejections </a:t>
              </a:r>
            </a:p>
            <a:p>
              <a:pPr marL="496575" lvl="1" indent="-248288" algn="l">
                <a:lnSpc>
                  <a:spcPts val="3220"/>
                </a:lnSpc>
                <a:buFont typeface="Arial"/>
                <a:buChar char="•"/>
              </a:pPr>
              <a:r>
                <a:rPr lang="en-US" sz="23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Lost revenue opportunities for the broker</a:t>
              </a:r>
            </a:p>
            <a:p>
              <a:pPr marL="496575" lvl="1" indent="-248288" algn="l">
                <a:lnSpc>
                  <a:spcPts val="3220"/>
                </a:lnSpc>
                <a:buFont typeface="Arial"/>
                <a:buChar char="•"/>
              </a:pPr>
              <a:r>
                <a:rPr lang="en-US" sz="23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Poor Borrower-lender mismatching </a:t>
              </a:r>
            </a:p>
            <a:p>
              <a:pPr marL="496575" lvl="1" indent="-248288" algn="l">
                <a:lnSpc>
                  <a:spcPts val="3220"/>
                </a:lnSpc>
                <a:buFont typeface="Arial"/>
                <a:buChar char="•"/>
              </a:pPr>
              <a:r>
                <a:rPr lang="en-US" sz="23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Unneccesary credit checks</a:t>
              </a:r>
            </a:p>
            <a:p>
              <a:pPr algn="l">
                <a:lnSpc>
                  <a:spcPts val="3220"/>
                </a:lnSpc>
              </a:pPr>
              <a:endPara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923912" y="1357321"/>
            <a:ext cx="4895688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This project aims to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96036" y="6827078"/>
            <a:ext cx="7564107" cy="1934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Key Question</a:t>
            </a: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How can brokers use data and machine learning to predict lender approval decisions and route applications more intelligently?</a:t>
            </a:r>
          </a:p>
          <a:p>
            <a:pPr algn="l">
              <a:lnSpc>
                <a:spcPts val="3080"/>
              </a:lnSpc>
            </a:pPr>
            <a:endParaRPr lang="en-US" sz="2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04681" y="-170383"/>
            <a:ext cx="1433381" cy="10820284"/>
            <a:chOff x="0" y="0"/>
            <a:chExt cx="377516" cy="28497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7516" cy="2849787"/>
            </a:xfrm>
            <a:custGeom>
              <a:avLst/>
              <a:gdLst/>
              <a:ahLst/>
              <a:cxnLst/>
              <a:rect l="l" t="t" r="r" b="b"/>
              <a:pathLst>
                <a:path w="377516" h="2849787">
                  <a:moveTo>
                    <a:pt x="86419" y="0"/>
                  </a:moveTo>
                  <a:lnTo>
                    <a:pt x="291097" y="0"/>
                  </a:lnTo>
                  <a:cubicBezTo>
                    <a:pt x="338825" y="0"/>
                    <a:pt x="377516" y="38691"/>
                    <a:pt x="377516" y="86419"/>
                  </a:cubicBezTo>
                  <a:lnTo>
                    <a:pt x="377516" y="2763368"/>
                  </a:lnTo>
                  <a:cubicBezTo>
                    <a:pt x="377516" y="2811096"/>
                    <a:pt x="338825" y="2849787"/>
                    <a:pt x="291097" y="2849787"/>
                  </a:cubicBezTo>
                  <a:lnTo>
                    <a:pt x="86419" y="2849787"/>
                  </a:lnTo>
                  <a:cubicBezTo>
                    <a:pt x="38691" y="2849787"/>
                    <a:pt x="0" y="2811096"/>
                    <a:pt x="0" y="2763368"/>
                  </a:cubicBezTo>
                  <a:lnTo>
                    <a:pt x="0" y="86419"/>
                  </a:lnTo>
                  <a:cubicBezTo>
                    <a:pt x="0" y="38691"/>
                    <a:pt x="38691" y="0"/>
                    <a:pt x="8641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060">
                    <a:alpha val="100000"/>
                  </a:srgbClr>
                </a:gs>
                <a:gs pos="100000">
                  <a:srgbClr val="003060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77516" cy="2906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259300" y="-1312975"/>
            <a:ext cx="1433381" cy="4683349"/>
            <a:chOff x="0" y="0"/>
            <a:chExt cx="377516" cy="12334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7516" cy="1233475"/>
            </a:xfrm>
            <a:custGeom>
              <a:avLst/>
              <a:gdLst/>
              <a:ahLst/>
              <a:cxnLst/>
              <a:rect l="l" t="t" r="r" b="b"/>
              <a:pathLst>
                <a:path w="377516" h="1233475">
                  <a:moveTo>
                    <a:pt x="86419" y="0"/>
                  </a:moveTo>
                  <a:lnTo>
                    <a:pt x="291097" y="0"/>
                  </a:lnTo>
                  <a:cubicBezTo>
                    <a:pt x="338825" y="0"/>
                    <a:pt x="377516" y="38691"/>
                    <a:pt x="377516" y="86419"/>
                  </a:cubicBezTo>
                  <a:lnTo>
                    <a:pt x="377516" y="1147056"/>
                  </a:lnTo>
                  <a:cubicBezTo>
                    <a:pt x="377516" y="1194784"/>
                    <a:pt x="338825" y="1233475"/>
                    <a:pt x="291097" y="1233475"/>
                  </a:cubicBezTo>
                  <a:lnTo>
                    <a:pt x="86419" y="1233475"/>
                  </a:lnTo>
                  <a:cubicBezTo>
                    <a:pt x="38691" y="1233475"/>
                    <a:pt x="0" y="1194784"/>
                    <a:pt x="0" y="1147056"/>
                  </a:cubicBezTo>
                  <a:lnTo>
                    <a:pt x="0" y="86419"/>
                  </a:lnTo>
                  <a:cubicBezTo>
                    <a:pt x="0" y="38691"/>
                    <a:pt x="38691" y="0"/>
                    <a:pt x="8641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060">
                    <a:alpha val="100000"/>
                  </a:srgbClr>
                </a:gs>
                <a:gs pos="100000">
                  <a:srgbClr val="003060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377516" cy="1290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249781" y="184885"/>
            <a:ext cx="6635891" cy="9953837"/>
          </a:xfrm>
          <a:custGeom>
            <a:avLst/>
            <a:gdLst/>
            <a:ahLst/>
            <a:cxnLst/>
            <a:rect l="l" t="t" r="r" b="b"/>
            <a:pathLst>
              <a:path w="6635891" h="9953837">
                <a:moveTo>
                  <a:pt x="0" y="0"/>
                </a:moveTo>
                <a:lnTo>
                  <a:pt x="6635892" y="0"/>
                </a:lnTo>
                <a:lnTo>
                  <a:pt x="6635892" y="9953837"/>
                </a:lnTo>
                <a:lnTo>
                  <a:pt x="0" y="99538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240946" y="561594"/>
            <a:ext cx="7455599" cy="467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2"/>
              </a:lnSpc>
            </a:pPr>
            <a:r>
              <a:rPr lang="en-US" sz="3600" b="1">
                <a:solidFill>
                  <a:srgbClr val="003060"/>
                </a:solidFill>
                <a:latin typeface="Garet Bold"/>
                <a:ea typeface="Garet Bold"/>
                <a:cs typeface="Garet Bold"/>
                <a:sym typeface="Garet Bold"/>
              </a:rPr>
              <a:t>EXPLORATORY DATA ANALYSIS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522707" y="3177291"/>
            <a:ext cx="5872523" cy="1538988"/>
            <a:chOff x="0" y="0"/>
            <a:chExt cx="7830030" cy="205198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57150"/>
              <a:ext cx="6914488" cy="4300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28"/>
                </a:lnSpc>
              </a:pPr>
              <a:r>
                <a:rPr lang="en-US" sz="2400" b="1">
                  <a:solidFill>
                    <a:srgbClr val="00306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DEBT-TO-INCOME RATIO (DTI)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526292"/>
              <a:ext cx="7830030" cy="1525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80"/>
                </a:lnSpc>
              </a:pPr>
              <a:r>
                <a:rPr lang="en-US" sz="2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Higher DTI indicates greater financial leverage and reduces approval probability.</a:t>
              </a:r>
            </a:p>
            <a:p>
              <a:pPr algn="l">
                <a:lnSpc>
                  <a:spcPts val="3080"/>
                </a:lnSpc>
              </a:pPr>
              <a:endParaRPr lang="en-US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78215" y="4752822"/>
            <a:ext cx="5961508" cy="1138494"/>
            <a:chOff x="0" y="0"/>
            <a:chExt cx="7948678" cy="1517991"/>
          </a:xfrm>
        </p:grpSpPr>
        <p:sp>
          <p:nvSpPr>
            <p:cNvPr id="15" name="TextBox 15"/>
            <p:cNvSpPr txBox="1"/>
            <p:nvPr/>
          </p:nvSpPr>
          <p:spPr>
            <a:xfrm>
              <a:off x="0" y="57150"/>
              <a:ext cx="6914488" cy="823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28"/>
                </a:lnSpc>
              </a:pPr>
              <a:r>
                <a:rPr lang="en-US" sz="2400" b="1">
                  <a:solidFill>
                    <a:srgbClr val="00306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CREDIT UTILISATION RATIO</a:t>
              </a:r>
            </a:p>
            <a:p>
              <a:pPr algn="l">
                <a:lnSpc>
                  <a:spcPts val="2328"/>
                </a:lnSpc>
              </a:pPr>
              <a:endParaRPr lang="en-US" sz="2400" b="1">
                <a:solidFill>
                  <a:srgbClr val="003060"/>
                </a:solidFill>
                <a:latin typeface="Garet Bold"/>
                <a:ea typeface="Garet Bold"/>
                <a:cs typeface="Garet Bold"/>
                <a:sym typeface="Garet Bold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8647" y="512999"/>
              <a:ext cx="7830030" cy="1004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80"/>
                </a:lnSpc>
              </a:pPr>
              <a:r>
                <a:rPr lang="en-US" sz="2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High utilisation suggests heavy reliance on credit and increased financial risk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78215" y="6354763"/>
            <a:ext cx="5872523" cy="1538988"/>
            <a:chOff x="0" y="0"/>
            <a:chExt cx="7830030" cy="2051984"/>
          </a:xfrm>
        </p:grpSpPr>
        <p:sp>
          <p:nvSpPr>
            <p:cNvPr id="18" name="TextBox 18"/>
            <p:cNvSpPr txBox="1"/>
            <p:nvPr/>
          </p:nvSpPr>
          <p:spPr>
            <a:xfrm>
              <a:off x="0" y="57150"/>
              <a:ext cx="6914488" cy="4300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28"/>
                </a:lnSpc>
              </a:pPr>
              <a:r>
                <a:rPr lang="en-US" sz="2400" b="1">
                  <a:solidFill>
                    <a:srgbClr val="00306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MISSED PAYMENT HISTORY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526292"/>
              <a:ext cx="7830030" cy="1525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80"/>
                </a:lnSpc>
              </a:pPr>
              <a:r>
                <a:rPr lang="en-US" sz="2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Higher DTI indicates greater financial leverage and reduces approval probability.</a:t>
              </a:r>
            </a:p>
            <a:p>
              <a:pPr algn="l">
                <a:lnSpc>
                  <a:spcPts val="3080"/>
                </a:lnSpc>
              </a:pPr>
              <a:endParaRPr lang="en-US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478215" y="1970044"/>
            <a:ext cx="7665785" cy="396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Three variables strongly influence approval decisions: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22707" y="8110553"/>
            <a:ext cx="7034117" cy="1544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OBSERVATION</a:t>
            </a: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Lenders appear to use risk thresholds when evaluating loan applications.</a:t>
            </a:r>
          </a:p>
          <a:p>
            <a:pPr algn="l">
              <a:lnSpc>
                <a:spcPts val="3080"/>
              </a:lnSpc>
            </a:pPr>
            <a:endParaRPr lang="en-US" sz="2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618801" y="-297241"/>
            <a:ext cx="1647501" cy="10968002"/>
            <a:chOff x="0" y="0"/>
            <a:chExt cx="433910" cy="28886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3910" cy="2888692"/>
            </a:xfrm>
            <a:custGeom>
              <a:avLst/>
              <a:gdLst/>
              <a:ahLst/>
              <a:cxnLst/>
              <a:rect l="l" t="t" r="r" b="b"/>
              <a:pathLst>
                <a:path w="433910" h="2888692">
                  <a:moveTo>
                    <a:pt x="0" y="0"/>
                  </a:moveTo>
                  <a:lnTo>
                    <a:pt x="433910" y="0"/>
                  </a:lnTo>
                  <a:lnTo>
                    <a:pt x="433910" y="2888692"/>
                  </a:lnTo>
                  <a:lnTo>
                    <a:pt x="0" y="2888692"/>
                  </a:lnTo>
                  <a:close/>
                </a:path>
              </a:pathLst>
            </a:custGeom>
            <a:gradFill rotWithShape="1">
              <a:gsLst>
                <a:gs pos="0">
                  <a:srgbClr val="003060">
                    <a:alpha val="100000"/>
                  </a:srgbClr>
                </a:gs>
                <a:gs pos="100000">
                  <a:srgbClr val="003060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33910" cy="2945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330126" y="741711"/>
            <a:ext cx="3894975" cy="3441191"/>
          </a:xfrm>
          <a:custGeom>
            <a:avLst/>
            <a:gdLst/>
            <a:ahLst/>
            <a:cxnLst/>
            <a:rect l="l" t="t" r="r" b="b"/>
            <a:pathLst>
              <a:path w="3894975" h="3441191">
                <a:moveTo>
                  <a:pt x="0" y="0"/>
                </a:moveTo>
                <a:lnTo>
                  <a:pt x="3894975" y="0"/>
                </a:lnTo>
                <a:lnTo>
                  <a:pt x="3894975" y="3441191"/>
                </a:lnTo>
                <a:lnTo>
                  <a:pt x="0" y="34411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405506" y="4182902"/>
            <a:ext cx="3744215" cy="3301585"/>
          </a:xfrm>
          <a:custGeom>
            <a:avLst/>
            <a:gdLst/>
            <a:ahLst/>
            <a:cxnLst/>
            <a:rect l="l" t="t" r="r" b="b"/>
            <a:pathLst>
              <a:path w="3744215" h="3301585">
                <a:moveTo>
                  <a:pt x="0" y="0"/>
                </a:moveTo>
                <a:lnTo>
                  <a:pt x="3744215" y="0"/>
                </a:lnTo>
                <a:lnTo>
                  <a:pt x="3744215" y="3301585"/>
                </a:lnTo>
                <a:lnTo>
                  <a:pt x="0" y="33015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720583" y="7378339"/>
            <a:ext cx="3504519" cy="3104461"/>
          </a:xfrm>
          <a:custGeom>
            <a:avLst/>
            <a:gdLst/>
            <a:ahLst/>
            <a:cxnLst/>
            <a:rect l="l" t="t" r="r" b="b"/>
            <a:pathLst>
              <a:path w="3504519" h="3104461">
                <a:moveTo>
                  <a:pt x="0" y="0"/>
                </a:moveTo>
                <a:lnTo>
                  <a:pt x="3504518" y="0"/>
                </a:lnTo>
                <a:lnTo>
                  <a:pt x="3504518" y="3104461"/>
                </a:lnTo>
                <a:lnTo>
                  <a:pt x="0" y="31044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21" t="-229" b="-229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615626" y="4070247"/>
            <a:ext cx="3516121" cy="3083166"/>
          </a:xfrm>
          <a:custGeom>
            <a:avLst/>
            <a:gdLst/>
            <a:ahLst/>
            <a:cxnLst/>
            <a:rect l="l" t="t" r="r" b="b"/>
            <a:pathLst>
              <a:path w="3516121" h="3083166">
                <a:moveTo>
                  <a:pt x="0" y="0"/>
                </a:moveTo>
                <a:lnTo>
                  <a:pt x="3516121" y="0"/>
                </a:lnTo>
                <a:lnTo>
                  <a:pt x="3516121" y="3083165"/>
                </a:lnTo>
                <a:lnTo>
                  <a:pt x="0" y="30831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437977" y="741711"/>
            <a:ext cx="3762730" cy="3299409"/>
          </a:xfrm>
          <a:custGeom>
            <a:avLst/>
            <a:gdLst/>
            <a:ahLst/>
            <a:cxnLst/>
            <a:rect l="l" t="t" r="r" b="b"/>
            <a:pathLst>
              <a:path w="3762730" h="3299409">
                <a:moveTo>
                  <a:pt x="0" y="0"/>
                </a:moveTo>
                <a:lnTo>
                  <a:pt x="3762730" y="0"/>
                </a:lnTo>
                <a:lnTo>
                  <a:pt x="3762730" y="3299409"/>
                </a:lnTo>
                <a:lnTo>
                  <a:pt x="0" y="32994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561282" y="7182539"/>
            <a:ext cx="3516121" cy="3083166"/>
          </a:xfrm>
          <a:custGeom>
            <a:avLst/>
            <a:gdLst/>
            <a:ahLst/>
            <a:cxnLst/>
            <a:rect l="l" t="t" r="r" b="b"/>
            <a:pathLst>
              <a:path w="3516121" h="3083166">
                <a:moveTo>
                  <a:pt x="0" y="0"/>
                </a:moveTo>
                <a:lnTo>
                  <a:pt x="3516121" y="0"/>
                </a:lnTo>
                <a:lnTo>
                  <a:pt x="3516121" y="3083166"/>
                </a:lnTo>
                <a:lnTo>
                  <a:pt x="0" y="30831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46510" y="5611829"/>
            <a:ext cx="8291923" cy="2269017"/>
          </a:xfrm>
          <a:custGeom>
            <a:avLst/>
            <a:gdLst/>
            <a:ahLst/>
            <a:cxnLst/>
            <a:rect l="l" t="t" r="r" b="b"/>
            <a:pathLst>
              <a:path w="8291923" h="2269017">
                <a:moveTo>
                  <a:pt x="0" y="0"/>
                </a:moveTo>
                <a:lnTo>
                  <a:pt x="8291923" y="0"/>
                </a:lnTo>
                <a:lnTo>
                  <a:pt x="8291923" y="2269018"/>
                </a:lnTo>
                <a:lnTo>
                  <a:pt x="0" y="22690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28700" y="274605"/>
            <a:ext cx="12835380" cy="467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2"/>
              </a:lnSpc>
            </a:pPr>
            <a:r>
              <a:rPr lang="en-US" sz="3600" b="1">
                <a:solidFill>
                  <a:srgbClr val="003060"/>
                </a:solidFill>
                <a:latin typeface="Garet Bold"/>
                <a:ea typeface="Garet Bold"/>
                <a:cs typeface="Garet Bold"/>
                <a:sym typeface="Garet Bold"/>
              </a:rPr>
              <a:t>PREDICTIVE MODELLING- LOGISTICS REGRESSION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17712" y="1656177"/>
            <a:ext cx="7096621" cy="2166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8"/>
              </a:lnSpc>
            </a:pPr>
            <a:r>
              <a:rPr lang="en-US" sz="24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Model performance was measured using ROC-AUC, which evaluates how well the model distinguishes between approved and rejected applications.</a:t>
            </a:r>
          </a:p>
          <a:p>
            <a:pPr algn="l">
              <a:lnSpc>
                <a:spcPts val="3458"/>
              </a:lnSpc>
            </a:pPr>
            <a:endParaRPr lang="en-US" sz="247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618801" y="-297241"/>
            <a:ext cx="1647501" cy="10968002"/>
            <a:chOff x="0" y="0"/>
            <a:chExt cx="433910" cy="28886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3910" cy="2888692"/>
            </a:xfrm>
            <a:custGeom>
              <a:avLst/>
              <a:gdLst/>
              <a:ahLst/>
              <a:cxnLst/>
              <a:rect l="l" t="t" r="r" b="b"/>
              <a:pathLst>
                <a:path w="433910" h="2888692">
                  <a:moveTo>
                    <a:pt x="0" y="0"/>
                  </a:moveTo>
                  <a:lnTo>
                    <a:pt x="433910" y="0"/>
                  </a:lnTo>
                  <a:lnTo>
                    <a:pt x="433910" y="2888692"/>
                  </a:lnTo>
                  <a:lnTo>
                    <a:pt x="0" y="2888692"/>
                  </a:lnTo>
                  <a:close/>
                </a:path>
              </a:pathLst>
            </a:custGeom>
            <a:gradFill rotWithShape="1">
              <a:gsLst>
                <a:gs pos="0">
                  <a:srgbClr val="003060">
                    <a:alpha val="100000"/>
                  </a:srgbClr>
                </a:gs>
                <a:gs pos="100000">
                  <a:srgbClr val="003060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33910" cy="2945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922948" y="6922848"/>
            <a:ext cx="3836565" cy="3364152"/>
          </a:xfrm>
          <a:custGeom>
            <a:avLst/>
            <a:gdLst/>
            <a:ahLst/>
            <a:cxnLst/>
            <a:rect l="l" t="t" r="r" b="b"/>
            <a:pathLst>
              <a:path w="3836565" h="3364152">
                <a:moveTo>
                  <a:pt x="0" y="0"/>
                </a:moveTo>
                <a:lnTo>
                  <a:pt x="3836565" y="0"/>
                </a:lnTo>
                <a:lnTo>
                  <a:pt x="3836565" y="3364152"/>
                </a:lnTo>
                <a:lnTo>
                  <a:pt x="0" y="33641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896638" y="320364"/>
            <a:ext cx="3862875" cy="3387222"/>
          </a:xfrm>
          <a:custGeom>
            <a:avLst/>
            <a:gdLst/>
            <a:ahLst/>
            <a:cxnLst/>
            <a:rect l="l" t="t" r="r" b="b"/>
            <a:pathLst>
              <a:path w="3862875" h="3387222">
                <a:moveTo>
                  <a:pt x="0" y="0"/>
                </a:moveTo>
                <a:lnTo>
                  <a:pt x="3862875" y="0"/>
                </a:lnTo>
                <a:lnTo>
                  <a:pt x="3862875" y="3387222"/>
                </a:lnTo>
                <a:lnTo>
                  <a:pt x="0" y="33872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96638" y="3707586"/>
            <a:ext cx="3771942" cy="3307487"/>
          </a:xfrm>
          <a:custGeom>
            <a:avLst/>
            <a:gdLst/>
            <a:ahLst/>
            <a:cxnLst/>
            <a:rect l="l" t="t" r="r" b="b"/>
            <a:pathLst>
              <a:path w="3771942" h="3307487">
                <a:moveTo>
                  <a:pt x="0" y="0"/>
                </a:moveTo>
                <a:lnTo>
                  <a:pt x="3771943" y="0"/>
                </a:lnTo>
                <a:lnTo>
                  <a:pt x="3771943" y="3307487"/>
                </a:lnTo>
                <a:lnTo>
                  <a:pt x="0" y="33074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85221" y="1643545"/>
            <a:ext cx="9216284" cy="2414667"/>
          </a:xfrm>
          <a:custGeom>
            <a:avLst/>
            <a:gdLst/>
            <a:ahLst/>
            <a:cxnLst/>
            <a:rect l="l" t="t" r="r" b="b"/>
            <a:pathLst>
              <a:path w="9216284" h="2414667">
                <a:moveTo>
                  <a:pt x="0" y="0"/>
                </a:moveTo>
                <a:lnTo>
                  <a:pt x="9216285" y="0"/>
                </a:lnTo>
                <a:lnTo>
                  <a:pt x="9216285" y="2414666"/>
                </a:lnTo>
                <a:lnTo>
                  <a:pt x="0" y="24146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8700" y="4906295"/>
            <a:ext cx="9079317" cy="4938891"/>
          </a:xfrm>
          <a:custGeom>
            <a:avLst/>
            <a:gdLst/>
            <a:ahLst/>
            <a:cxnLst/>
            <a:rect l="l" t="t" r="r" b="b"/>
            <a:pathLst>
              <a:path w="9079317" h="4938891">
                <a:moveTo>
                  <a:pt x="0" y="0"/>
                </a:moveTo>
                <a:lnTo>
                  <a:pt x="9079317" y="0"/>
                </a:lnTo>
                <a:lnTo>
                  <a:pt x="9079317" y="4938891"/>
                </a:lnTo>
                <a:lnTo>
                  <a:pt x="0" y="49388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981" r="-3232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274605"/>
            <a:ext cx="12835380" cy="467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2"/>
              </a:lnSpc>
            </a:pPr>
            <a:r>
              <a:rPr lang="en-US" sz="3600" b="1">
                <a:solidFill>
                  <a:srgbClr val="003060"/>
                </a:solidFill>
                <a:latin typeface="Garet Bold"/>
                <a:ea typeface="Garet Bold"/>
                <a:cs typeface="Garet Bold"/>
                <a:sym typeface="Garet Bold"/>
              </a:rPr>
              <a:t>IMPROVED MODEL- HISTGRADIENT BOOST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85221" y="4242346"/>
            <a:ext cx="8661859" cy="128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8"/>
              </a:lnSpc>
            </a:pPr>
            <a:r>
              <a:rPr lang="en-US" sz="247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Decision Trees to Correct Errors of the Previous Trees</a:t>
            </a:r>
          </a:p>
          <a:p>
            <a:pPr algn="l">
              <a:lnSpc>
                <a:spcPts val="3458"/>
              </a:lnSpc>
            </a:pPr>
            <a:endParaRPr lang="en-US" sz="247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458"/>
              </a:lnSpc>
            </a:pPr>
            <a:endParaRPr lang="en-US" sz="247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713124" y="1825063"/>
            <a:ext cx="1966941" cy="33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Prime- Lender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401506" y="8215670"/>
            <a:ext cx="2590176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Stability- Lender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080313" y="5313704"/>
            <a:ext cx="1816325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Mid- Lender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85221" y="1155404"/>
            <a:ext cx="6545648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MODEL PERFORMANCE &amp; COMPARASION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38865" y="1310501"/>
            <a:ext cx="5265417" cy="78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Analysis of approval probabilities reveals key decision rules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13809" y="395097"/>
            <a:ext cx="12178627" cy="1343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2"/>
              </a:lnSpc>
            </a:pPr>
            <a:r>
              <a:rPr lang="en-US" sz="3600" b="1">
                <a:solidFill>
                  <a:srgbClr val="003060"/>
                </a:solidFill>
                <a:latin typeface="Garet Bold"/>
                <a:ea typeface="Garet Bold"/>
                <a:cs typeface="Garet Bold"/>
                <a:sym typeface="Garet Bold"/>
              </a:rPr>
              <a:t>LENDER DECISION RULES</a:t>
            </a:r>
          </a:p>
          <a:p>
            <a:pPr algn="l">
              <a:lnSpc>
                <a:spcPts val="3492"/>
              </a:lnSpc>
            </a:pPr>
            <a:endParaRPr lang="en-US" sz="3600" b="1">
              <a:solidFill>
                <a:srgbClr val="003060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l">
              <a:lnSpc>
                <a:spcPts val="3492"/>
              </a:lnSpc>
            </a:pPr>
            <a:endParaRPr lang="en-US" sz="3600" b="1">
              <a:solidFill>
                <a:srgbClr val="003060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8070696" y="1300352"/>
            <a:ext cx="4953457" cy="3843148"/>
          </a:xfrm>
          <a:custGeom>
            <a:avLst/>
            <a:gdLst/>
            <a:ahLst/>
            <a:cxnLst/>
            <a:rect l="l" t="t" r="r" b="b"/>
            <a:pathLst>
              <a:path w="4953457" h="3843148">
                <a:moveTo>
                  <a:pt x="0" y="0"/>
                </a:moveTo>
                <a:lnTo>
                  <a:pt x="4953457" y="0"/>
                </a:lnTo>
                <a:lnTo>
                  <a:pt x="4953457" y="3843148"/>
                </a:lnTo>
                <a:lnTo>
                  <a:pt x="0" y="38431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2" b="-152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288024" y="2762756"/>
            <a:ext cx="4753951" cy="3699610"/>
          </a:xfrm>
          <a:custGeom>
            <a:avLst/>
            <a:gdLst/>
            <a:ahLst/>
            <a:cxnLst/>
            <a:rect l="l" t="t" r="r" b="b"/>
            <a:pathLst>
              <a:path w="4753951" h="3699610">
                <a:moveTo>
                  <a:pt x="0" y="0"/>
                </a:moveTo>
                <a:lnTo>
                  <a:pt x="4753951" y="0"/>
                </a:lnTo>
                <a:lnTo>
                  <a:pt x="4753951" y="3699609"/>
                </a:lnTo>
                <a:lnTo>
                  <a:pt x="0" y="36996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070696" y="6005639"/>
            <a:ext cx="4978693" cy="3874508"/>
          </a:xfrm>
          <a:custGeom>
            <a:avLst/>
            <a:gdLst/>
            <a:ahLst/>
            <a:cxnLst/>
            <a:rect l="l" t="t" r="r" b="b"/>
            <a:pathLst>
              <a:path w="4978693" h="3874508">
                <a:moveTo>
                  <a:pt x="0" y="0"/>
                </a:moveTo>
                <a:lnTo>
                  <a:pt x="4978693" y="0"/>
                </a:lnTo>
                <a:lnTo>
                  <a:pt x="4978693" y="3874508"/>
                </a:lnTo>
                <a:lnTo>
                  <a:pt x="0" y="38745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38865" y="2955761"/>
            <a:ext cx="5185866" cy="1896490"/>
            <a:chOff x="0" y="0"/>
            <a:chExt cx="6914488" cy="2528654"/>
          </a:xfrm>
        </p:grpSpPr>
        <p:sp>
          <p:nvSpPr>
            <p:cNvPr id="9" name="TextBox 9"/>
            <p:cNvSpPr txBox="1"/>
            <p:nvPr/>
          </p:nvSpPr>
          <p:spPr>
            <a:xfrm>
              <a:off x="0" y="47625"/>
              <a:ext cx="3457244" cy="410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1"/>
                </a:lnSpc>
              </a:pPr>
              <a:r>
                <a:rPr lang="en-US" sz="2300" b="1">
                  <a:solidFill>
                    <a:srgbClr val="00306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Prime lender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82261"/>
              <a:ext cx="6914488" cy="2046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986" lvl="1" indent="-237493" algn="l">
                <a:lnSpc>
                  <a:spcPts val="3080"/>
                </a:lnSpc>
                <a:buFont typeface="Arial"/>
                <a:buChar char="•"/>
              </a:pPr>
              <a:r>
                <a:rPr lang="en-US" sz="2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Rejects borrowers with </a:t>
              </a:r>
              <a:r>
                <a:rPr lang="en-US" sz="2200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DTI</a:t>
              </a:r>
              <a:r>
                <a:rPr lang="en-US" sz="2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&gt; </a:t>
              </a:r>
              <a:r>
                <a:rPr lang="en-US" sz="2200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~0.9</a:t>
              </a:r>
            </a:p>
            <a:p>
              <a:pPr marL="474986" lvl="1" indent="-237493" algn="l">
                <a:lnSpc>
                  <a:spcPts val="3080"/>
                </a:lnSpc>
                <a:buFont typeface="Arial"/>
                <a:buChar char="•"/>
              </a:pPr>
              <a:r>
                <a:rPr lang="en-US" sz="2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Rejects borrowers with 2+</a:t>
              </a:r>
              <a:r>
                <a:rPr lang="en-US" sz="2200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missed payments</a:t>
              </a:r>
            </a:p>
            <a:p>
              <a:pPr algn="l">
                <a:lnSpc>
                  <a:spcPts val="3080"/>
                </a:lnSpc>
              </a:pPr>
              <a:endParaRPr lang="en-US" sz="22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38865" y="5143500"/>
            <a:ext cx="5185866" cy="1896490"/>
            <a:chOff x="0" y="0"/>
            <a:chExt cx="6914488" cy="252865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47625"/>
              <a:ext cx="3457244" cy="410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1"/>
                </a:lnSpc>
              </a:pPr>
              <a:r>
                <a:rPr lang="en-US" sz="2300" b="1">
                  <a:solidFill>
                    <a:srgbClr val="00306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Mid lender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482261"/>
              <a:ext cx="6914488" cy="2046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986" lvl="1" indent="-237493" algn="l">
                <a:lnSpc>
                  <a:spcPts val="3080"/>
                </a:lnSpc>
                <a:buFont typeface="Arial"/>
                <a:buChar char="•"/>
              </a:pPr>
              <a:r>
                <a:rPr lang="en-US" sz="2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Rejects borrowers with </a:t>
              </a:r>
              <a:r>
                <a:rPr lang="en-US" sz="2200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DTI &gt; ~0.9</a:t>
              </a:r>
            </a:p>
            <a:p>
              <a:pPr marL="474986" lvl="1" indent="-237493" algn="l">
                <a:lnSpc>
                  <a:spcPts val="3080"/>
                </a:lnSpc>
                <a:buFont typeface="Arial"/>
                <a:buChar char="•"/>
              </a:pPr>
              <a:r>
                <a:rPr lang="en-US" sz="2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Rejects borrowers with </a:t>
              </a:r>
              <a:r>
                <a:rPr lang="en-US" sz="2200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3+ missed payments</a:t>
              </a:r>
            </a:p>
            <a:p>
              <a:pPr algn="l">
                <a:lnSpc>
                  <a:spcPts val="3080"/>
                </a:lnSpc>
              </a:pPr>
              <a:endParaRPr lang="en-US" sz="22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38865" y="7375495"/>
            <a:ext cx="5185866" cy="1896490"/>
            <a:chOff x="0" y="0"/>
            <a:chExt cx="6914488" cy="2528654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7625"/>
              <a:ext cx="3457244" cy="410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1"/>
                </a:lnSpc>
              </a:pPr>
              <a:r>
                <a:rPr lang="en-US" sz="2300" b="1">
                  <a:solidFill>
                    <a:srgbClr val="00306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Stability lender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482261"/>
              <a:ext cx="6914488" cy="2046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986" lvl="1" indent="-237493" algn="l">
                <a:lnSpc>
                  <a:spcPts val="3080"/>
                </a:lnSpc>
                <a:buFont typeface="Arial"/>
                <a:buChar char="•"/>
              </a:pPr>
              <a:r>
                <a:rPr lang="en-US" sz="2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Rejects borrowers with </a:t>
              </a:r>
              <a:r>
                <a:rPr lang="en-US" sz="2200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3+ missed payments</a:t>
              </a:r>
            </a:p>
            <a:p>
              <a:pPr marL="474986" lvl="1" indent="-237493" algn="l">
                <a:lnSpc>
                  <a:spcPts val="3080"/>
                </a:lnSpc>
                <a:buFont typeface="Arial"/>
                <a:buChar char="•"/>
              </a:pPr>
              <a:r>
                <a:rPr lang="en-US" sz="2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Rejects borrowers with </a:t>
              </a:r>
              <a:r>
                <a:rPr lang="en-US" sz="2200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DTI &gt; ~0.9</a:t>
              </a:r>
              <a:r>
                <a:rPr lang="en-US" sz="2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and </a:t>
              </a:r>
              <a:r>
                <a:rPr lang="en-US" sz="2200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credit_Util &gt; 0.9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553777" y="423272"/>
            <a:ext cx="9488198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>
                <a:solidFill>
                  <a:srgbClr val="003060"/>
                </a:solidFill>
                <a:latin typeface="Garet Bold"/>
                <a:ea typeface="Garet Bold"/>
                <a:cs typeface="Garet Bold"/>
                <a:sym typeface="Garet Bold"/>
              </a:rPr>
              <a:t>Heatmaps showing approval rates by DTI and credit utilisation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923912" y="-250852"/>
            <a:ext cx="8741633" cy="1132122"/>
            <a:chOff x="0" y="0"/>
            <a:chExt cx="2302323" cy="2981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02323" cy="298172"/>
            </a:xfrm>
            <a:custGeom>
              <a:avLst/>
              <a:gdLst/>
              <a:ahLst/>
              <a:cxnLst/>
              <a:rect l="l" t="t" r="r" b="b"/>
              <a:pathLst>
                <a:path w="2302323" h="298172">
                  <a:moveTo>
                    <a:pt x="14170" y="0"/>
                  </a:moveTo>
                  <a:lnTo>
                    <a:pt x="2288153" y="0"/>
                  </a:lnTo>
                  <a:cubicBezTo>
                    <a:pt x="2291911" y="0"/>
                    <a:pt x="2295515" y="1493"/>
                    <a:pt x="2298173" y="4150"/>
                  </a:cubicBezTo>
                  <a:cubicBezTo>
                    <a:pt x="2300830" y="6808"/>
                    <a:pt x="2302323" y="10412"/>
                    <a:pt x="2302323" y="14170"/>
                  </a:cubicBezTo>
                  <a:lnTo>
                    <a:pt x="2302323" y="284002"/>
                  </a:lnTo>
                  <a:cubicBezTo>
                    <a:pt x="2302323" y="287760"/>
                    <a:pt x="2300830" y="291364"/>
                    <a:pt x="2298173" y="294022"/>
                  </a:cubicBezTo>
                  <a:cubicBezTo>
                    <a:pt x="2295515" y="296679"/>
                    <a:pt x="2291911" y="298172"/>
                    <a:pt x="2288153" y="298172"/>
                  </a:cubicBezTo>
                  <a:lnTo>
                    <a:pt x="14170" y="298172"/>
                  </a:lnTo>
                  <a:cubicBezTo>
                    <a:pt x="10412" y="298172"/>
                    <a:pt x="6808" y="296679"/>
                    <a:pt x="4150" y="294022"/>
                  </a:cubicBezTo>
                  <a:cubicBezTo>
                    <a:pt x="1493" y="291364"/>
                    <a:pt x="0" y="287760"/>
                    <a:pt x="0" y="284002"/>
                  </a:cubicBezTo>
                  <a:lnTo>
                    <a:pt x="0" y="14170"/>
                  </a:lnTo>
                  <a:cubicBezTo>
                    <a:pt x="0" y="10412"/>
                    <a:pt x="1493" y="6808"/>
                    <a:pt x="4150" y="4150"/>
                  </a:cubicBezTo>
                  <a:cubicBezTo>
                    <a:pt x="6808" y="1493"/>
                    <a:pt x="10412" y="0"/>
                    <a:pt x="1417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060">
                    <a:alpha val="100000"/>
                  </a:srgbClr>
                </a:gs>
                <a:gs pos="100000">
                  <a:srgbClr val="003060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302323" cy="355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64199" y="3226051"/>
            <a:ext cx="8316564" cy="2561799"/>
          </a:xfrm>
          <a:custGeom>
            <a:avLst/>
            <a:gdLst/>
            <a:ahLst/>
            <a:cxnLst/>
            <a:rect l="l" t="t" r="r" b="b"/>
            <a:pathLst>
              <a:path w="8316564" h="2561799">
                <a:moveTo>
                  <a:pt x="0" y="0"/>
                </a:moveTo>
                <a:lnTo>
                  <a:pt x="8316564" y="0"/>
                </a:lnTo>
                <a:lnTo>
                  <a:pt x="8316564" y="2561799"/>
                </a:lnTo>
                <a:lnTo>
                  <a:pt x="0" y="25617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347209" y="8048525"/>
            <a:ext cx="7072802" cy="815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This creates a data-driven decision support system for loan brokerage.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9966" y="391409"/>
            <a:ext cx="8310728" cy="467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2"/>
              </a:lnSpc>
            </a:pPr>
            <a:r>
              <a:rPr lang="en-US" sz="3600" b="1">
                <a:solidFill>
                  <a:srgbClr val="003060"/>
                </a:solidFill>
                <a:latin typeface="Garet Bold"/>
                <a:ea typeface="Garet Bold"/>
                <a:cs typeface="Garet Bold"/>
                <a:sym typeface="Garet Bold"/>
              </a:rPr>
              <a:t>INTELLIGENT ROUTING STRATEGY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9966" y="1763817"/>
            <a:ext cx="7261092" cy="83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0"/>
              </a:lnSpc>
            </a:pPr>
            <a:r>
              <a:rPr lang="en-US" sz="24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Optimizing Loan Application Routing. Machine learning predictions allow brokers to estimate: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225143" y="2038175"/>
            <a:ext cx="6202375" cy="983180"/>
            <a:chOff x="0" y="0"/>
            <a:chExt cx="8269833" cy="13109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30870" cy="1310907"/>
            </a:xfrm>
            <a:custGeom>
              <a:avLst/>
              <a:gdLst/>
              <a:ahLst/>
              <a:cxnLst/>
              <a:rect l="l" t="t" r="r" b="b"/>
              <a:pathLst>
                <a:path w="1330870" h="1310907">
                  <a:moveTo>
                    <a:pt x="0" y="0"/>
                  </a:moveTo>
                  <a:lnTo>
                    <a:pt x="1330870" y="0"/>
                  </a:lnTo>
                  <a:lnTo>
                    <a:pt x="1330870" y="1310907"/>
                  </a:lnTo>
                  <a:lnTo>
                    <a:pt x="0" y="1310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1742249" y="273856"/>
              <a:ext cx="6527584" cy="484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80"/>
                </a:lnSpc>
              </a:pPr>
              <a:r>
                <a:rPr lang="en-US" sz="2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Increase first-time loan approvals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51118" y="3357373"/>
            <a:ext cx="6273754" cy="936565"/>
            <a:chOff x="0" y="0"/>
            <a:chExt cx="8365005" cy="124875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21757" cy="1248753"/>
            </a:xfrm>
            <a:custGeom>
              <a:avLst/>
              <a:gdLst/>
              <a:ahLst/>
              <a:cxnLst/>
              <a:rect l="l" t="t" r="r" b="b"/>
              <a:pathLst>
                <a:path w="1621757" h="1248753">
                  <a:moveTo>
                    <a:pt x="0" y="0"/>
                  </a:moveTo>
                  <a:lnTo>
                    <a:pt x="1621757" y="0"/>
                  </a:lnTo>
                  <a:lnTo>
                    <a:pt x="1621757" y="1248753"/>
                  </a:lnTo>
                  <a:lnTo>
                    <a:pt x="0" y="1248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1837421" y="323651"/>
              <a:ext cx="6527584" cy="484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80"/>
                </a:lnSpc>
              </a:pPr>
              <a:r>
                <a:rPr lang="en-US" sz="2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Reduce unnecessary credit checks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25143" y="4761984"/>
            <a:ext cx="6325704" cy="1027090"/>
            <a:chOff x="0" y="0"/>
            <a:chExt cx="8434272" cy="136945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95309" cy="1369454"/>
            </a:xfrm>
            <a:custGeom>
              <a:avLst/>
              <a:gdLst/>
              <a:ahLst/>
              <a:cxnLst/>
              <a:rect l="l" t="t" r="r" b="b"/>
              <a:pathLst>
                <a:path w="1495309" h="1369454">
                  <a:moveTo>
                    <a:pt x="0" y="0"/>
                  </a:moveTo>
                  <a:lnTo>
                    <a:pt x="1495309" y="0"/>
                  </a:lnTo>
                  <a:lnTo>
                    <a:pt x="1495309" y="1369454"/>
                  </a:lnTo>
                  <a:lnTo>
                    <a:pt x="0" y="1369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1906688" y="456551"/>
              <a:ext cx="6527584" cy="484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80"/>
                </a:lnSpc>
              </a:pPr>
              <a:r>
                <a:rPr lang="en-US" sz="2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Improve borrower–lender matching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251118" y="6255799"/>
            <a:ext cx="6734483" cy="1135501"/>
            <a:chOff x="0" y="0"/>
            <a:chExt cx="8979310" cy="151400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14001" cy="1514001"/>
            </a:xfrm>
            <a:custGeom>
              <a:avLst/>
              <a:gdLst/>
              <a:ahLst/>
              <a:cxnLst/>
              <a:rect l="l" t="t" r="r" b="b"/>
              <a:pathLst>
                <a:path w="1514001" h="1514001">
                  <a:moveTo>
                    <a:pt x="0" y="0"/>
                  </a:moveTo>
                  <a:lnTo>
                    <a:pt x="1514001" y="0"/>
                  </a:lnTo>
                  <a:lnTo>
                    <a:pt x="1514001" y="1514001"/>
                  </a:lnTo>
                  <a:lnTo>
                    <a:pt x="0" y="1514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1833815" y="457544"/>
              <a:ext cx="7145495" cy="484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80"/>
                </a:lnSpc>
              </a:pPr>
              <a:r>
                <a:rPr lang="en-US" sz="2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Improve broker operational efficiency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459966" y="6360000"/>
            <a:ext cx="7068228" cy="869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Applications can then be routed to the lender with the highest predicted approval probability.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531830" y="391409"/>
            <a:ext cx="4967067" cy="467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2"/>
              </a:lnSpc>
            </a:pPr>
            <a:r>
              <a:rPr lang="en-US" sz="3600" b="1">
                <a:solidFill>
                  <a:srgbClr val="003060"/>
                </a:solidFill>
                <a:latin typeface="Garet Bold"/>
                <a:ea typeface="Garet Bold"/>
                <a:cs typeface="Garet Bold"/>
                <a:sym typeface="Garet Bold"/>
              </a:rPr>
              <a:t>BUSINESS IMPACT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347209" y="990600"/>
            <a:ext cx="7068228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Benefits for Brokers and Borrowers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897777" y="-251375"/>
            <a:ext cx="4789934" cy="10923738"/>
            <a:chOff x="0" y="0"/>
            <a:chExt cx="1261547" cy="28770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61547" cy="2877034"/>
            </a:xfrm>
            <a:custGeom>
              <a:avLst/>
              <a:gdLst/>
              <a:ahLst/>
              <a:cxnLst/>
              <a:rect l="l" t="t" r="r" b="b"/>
              <a:pathLst>
                <a:path w="1261547" h="2877034">
                  <a:moveTo>
                    <a:pt x="0" y="0"/>
                  </a:moveTo>
                  <a:lnTo>
                    <a:pt x="1261547" y="0"/>
                  </a:lnTo>
                  <a:lnTo>
                    <a:pt x="1261547" y="2877034"/>
                  </a:lnTo>
                  <a:lnTo>
                    <a:pt x="0" y="2877034"/>
                  </a:lnTo>
                  <a:close/>
                </a:path>
              </a:pathLst>
            </a:custGeom>
            <a:gradFill rotWithShape="1">
              <a:gsLst>
                <a:gs pos="0">
                  <a:srgbClr val="003060">
                    <a:alpha val="100000"/>
                  </a:srgbClr>
                </a:gs>
                <a:gs pos="100000">
                  <a:srgbClr val="003060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61547" cy="29151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24912" y="448650"/>
            <a:ext cx="10325089" cy="467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2"/>
              </a:lnSpc>
            </a:pPr>
            <a:r>
              <a:rPr lang="en-US" sz="3600" b="1">
                <a:solidFill>
                  <a:srgbClr val="003060"/>
                </a:solidFill>
                <a:latin typeface="Garet Bold"/>
                <a:ea typeface="Garet Bold"/>
                <a:cs typeface="Garet Bold"/>
                <a:sym typeface="Garet Bold"/>
              </a:rPr>
              <a:t>CONCLUSION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4912" y="1536141"/>
            <a:ext cx="7261092" cy="825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3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This project demonstrates how machine learning can improve decision-making in financial brokerage.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63023" y="2920842"/>
            <a:ext cx="7261092" cy="4381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0"/>
              </a:lnSpc>
            </a:pPr>
            <a:r>
              <a:rPr lang="en-US" sz="225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Key findings:</a:t>
            </a:r>
          </a:p>
          <a:p>
            <a:pPr algn="l">
              <a:lnSpc>
                <a:spcPts val="3160"/>
              </a:lnSpc>
            </a:pPr>
            <a:endParaRPr lang="en-US" sz="2257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487357" lvl="1" indent="-243679" algn="l">
              <a:lnSpc>
                <a:spcPts val="3160"/>
              </a:lnSpc>
              <a:buFont typeface="Arial"/>
              <a:buChar char="•"/>
            </a:pPr>
            <a:r>
              <a:rPr lang="en-US" sz="22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Borrower leverage and repayment behaviour strongly influence lender decisions</a:t>
            </a:r>
          </a:p>
          <a:p>
            <a:pPr marL="487357" lvl="1" indent="-243679" algn="l">
              <a:lnSpc>
                <a:spcPts val="3160"/>
              </a:lnSpc>
              <a:buFont typeface="Arial"/>
              <a:buChar char="•"/>
            </a:pPr>
            <a:r>
              <a:rPr lang="en-US" sz="22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Predictive models can accurately estimate approval probabilities</a:t>
            </a:r>
          </a:p>
          <a:p>
            <a:pPr marL="487357" lvl="1" indent="-243679" algn="l">
              <a:lnSpc>
                <a:spcPts val="3160"/>
              </a:lnSpc>
              <a:buFont typeface="Arial"/>
              <a:buChar char="•"/>
            </a:pPr>
            <a:r>
              <a:rPr lang="en-US" sz="22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Boosted models capture complex risk relationships</a:t>
            </a:r>
          </a:p>
          <a:p>
            <a:pPr marL="487357" lvl="1" indent="-243679" algn="l">
              <a:lnSpc>
                <a:spcPts val="3160"/>
              </a:lnSpc>
              <a:buFont typeface="Arial"/>
              <a:buChar char="•"/>
            </a:pPr>
            <a:r>
              <a:rPr lang="en-US" sz="22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Intelligent routing strategies can significantly improve broker performance</a:t>
            </a:r>
          </a:p>
          <a:p>
            <a:pPr algn="l">
              <a:lnSpc>
                <a:spcPts val="3160"/>
              </a:lnSpc>
            </a:pPr>
            <a:endParaRPr lang="en-US" sz="2257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63023" y="7296150"/>
            <a:ext cx="8496138" cy="196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Final Insight</a:t>
            </a:r>
          </a:p>
          <a:p>
            <a:pPr algn="l">
              <a:lnSpc>
                <a:spcPts val="3079"/>
              </a:lnSpc>
            </a:pPr>
            <a:endParaRPr lang="en-US" sz="21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Machine learning can transform traditional brokerage processes into data-driven decision systems.</a:t>
            </a:r>
          </a:p>
          <a:p>
            <a:pPr algn="l">
              <a:lnSpc>
                <a:spcPts val="3219"/>
              </a:lnSpc>
            </a:pPr>
            <a:endParaRPr lang="en-US" sz="22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Custom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Open Sans</vt:lpstr>
      <vt:lpstr>Garet Bold</vt:lpstr>
      <vt:lpstr>Garet</vt:lpstr>
      <vt:lpstr>Arial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Predicting Lender Approval Decisions</dc:title>
  <cp:lastModifiedBy>Ebrima Khan</cp:lastModifiedBy>
  <cp:revision>1</cp:revision>
  <dcterms:created xsi:type="dcterms:W3CDTF">2006-08-16T00:00:00Z</dcterms:created>
  <dcterms:modified xsi:type="dcterms:W3CDTF">2026-03-13T14:36:02Z</dcterms:modified>
  <dc:identifier>DAHDwCyeCMM</dc:identifier>
</cp:coreProperties>
</file>